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29.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2"/>
  </p:sldMasterIdLst>
  <p:notesMasterIdLst>
    <p:notesMasterId r:id="rId36"/>
  </p:notesMasterIdLst>
  <p:handoutMasterIdLst>
    <p:handoutMasterId r:id="rId37"/>
  </p:handoutMasterIdLst>
  <p:sldIdLst>
    <p:sldId id="256" r:id="rId3"/>
    <p:sldId id="264" r:id="rId4"/>
    <p:sldId id="275" r:id="rId5"/>
    <p:sldId id="291" r:id="rId6"/>
    <p:sldId id="276" r:id="rId7"/>
    <p:sldId id="277" r:id="rId8"/>
    <p:sldId id="278" r:id="rId9"/>
    <p:sldId id="257" r:id="rId10"/>
    <p:sldId id="279" r:id="rId11"/>
    <p:sldId id="280" r:id="rId12"/>
    <p:sldId id="290" r:id="rId13"/>
    <p:sldId id="282" r:id="rId14"/>
    <p:sldId id="292" r:id="rId15"/>
    <p:sldId id="281" r:id="rId16"/>
    <p:sldId id="283" r:id="rId17"/>
    <p:sldId id="284" r:id="rId18"/>
    <p:sldId id="285" r:id="rId19"/>
    <p:sldId id="286" r:id="rId20"/>
    <p:sldId id="293" r:id="rId21"/>
    <p:sldId id="294" r:id="rId22"/>
    <p:sldId id="295" r:id="rId23"/>
    <p:sldId id="296" r:id="rId24"/>
    <p:sldId id="297" r:id="rId25"/>
    <p:sldId id="298" r:id="rId26"/>
    <p:sldId id="299" r:id="rId27"/>
    <p:sldId id="300" r:id="rId28"/>
    <p:sldId id="301" r:id="rId29"/>
    <p:sldId id="287" r:id="rId30"/>
    <p:sldId id="303" r:id="rId31"/>
    <p:sldId id="304" r:id="rId32"/>
    <p:sldId id="306" r:id="rId33"/>
    <p:sldId id="288" r:id="rId34"/>
    <p:sldId id="305"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43"/>
    <p:restoredTop sz="76511"/>
  </p:normalViewPr>
  <p:slideViewPr>
    <p:cSldViewPr snapToGrid="0" snapToObjects="1">
      <p:cViewPr varScale="1">
        <p:scale>
          <a:sx n="95" d="100"/>
          <a:sy n="95" d="100"/>
        </p:scale>
        <p:origin x="10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2020/11/15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jpe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672DD4-CD13-F743-95EC-70F8942DD70B}" type="datetimeFigureOut">
              <a:rPr kumimoji="1" lang="zh-CN" altLang="en-US" smtClean="0"/>
              <a:t>2020/11/15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07E249-2887-CC45-BFED-7C8F8F638C31}"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Oxidative~:p18</a:t>
            </a:r>
          </a:p>
          <a:p>
            <a:r>
              <a:rPr lang="en-US" altLang="zh-CN" dirty="0"/>
              <a:t>Glycolysis:p8</a:t>
            </a:r>
          </a:p>
          <a:p>
            <a:r>
              <a:rPr lang="en-US" altLang="zh-CN" dirty="0"/>
              <a:t>Entry~:p13</a:t>
            </a:r>
          </a:p>
          <a:p>
            <a:r>
              <a:rPr lang="en-US" altLang="zh-CN" dirty="0"/>
              <a:t>Glycogen breakdown:p2</a:t>
            </a:r>
          </a:p>
          <a:p>
            <a:r>
              <a:rPr lang="en-US" altLang="zh-CN" dirty="0"/>
              <a:t>The pentose~:p31</a:t>
            </a:r>
          </a:p>
          <a:p>
            <a:r>
              <a:rPr lang="en-US" altLang="zh-CN" dirty="0"/>
              <a:t>Fermentation:p28</a:t>
            </a:r>
          </a:p>
          <a:p>
            <a:r>
              <a:rPr lang="en-US" altLang="zh-CN" dirty="0"/>
              <a:t>Citric~:p17</a:t>
            </a:r>
          </a:p>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Return:p8</a:t>
            </a:r>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11</a:t>
            </a:fld>
            <a:endParaRPr kumimoji="1" lang="zh-CN" altLang="en-US"/>
          </a:p>
        </p:txBody>
      </p:sp>
    </p:spTree>
    <p:extLst>
      <p:ext uri="{BB962C8B-B14F-4D97-AF65-F5344CB8AC3E}">
        <p14:creationId xmlns:p14="http://schemas.microsoft.com/office/powerpoint/2010/main" val="2377745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Return:p8</a:t>
            </a:r>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13</a:t>
            </a:fld>
            <a:endParaRPr kumimoji="1" lang="zh-CN" altLang="en-US"/>
          </a:p>
        </p:txBody>
      </p:sp>
    </p:spTree>
    <p:extLst>
      <p:ext uri="{BB962C8B-B14F-4D97-AF65-F5344CB8AC3E}">
        <p14:creationId xmlns:p14="http://schemas.microsoft.com/office/powerpoint/2010/main" val="2009374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14</a:t>
            </a:fld>
            <a:endParaRPr kumimoji="1" lang="zh-CN" altLang="en-US"/>
          </a:p>
        </p:txBody>
      </p:sp>
    </p:spTree>
    <p:extLst>
      <p:ext uri="{BB962C8B-B14F-4D97-AF65-F5344CB8AC3E}">
        <p14:creationId xmlns:p14="http://schemas.microsoft.com/office/powerpoint/2010/main" val="3198958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15</a:t>
            </a:fld>
            <a:endParaRPr kumimoji="1" lang="zh-CN" altLang="en-US"/>
          </a:p>
        </p:txBody>
      </p:sp>
    </p:spTree>
    <p:extLst>
      <p:ext uri="{BB962C8B-B14F-4D97-AF65-F5344CB8AC3E}">
        <p14:creationId xmlns:p14="http://schemas.microsoft.com/office/powerpoint/2010/main" val="3381079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16</a:t>
            </a:fld>
            <a:endParaRPr kumimoji="1" lang="zh-CN" altLang="en-US"/>
          </a:p>
        </p:txBody>
      </p:sp>
    </p:spTree>
    <p:extLst>
      <p:ext uri="{BB962C8B-B14F-4D97-AF65-F5344CB8AC3E}">
        <p14:creationId xmlns:p14="http://schemas.microsoft.com/office/powerpoint/2010/main" val="13924081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pyruvate dehydrogenase complex:p18</a:t>
            </a:r>
          </a:p>
          <a:p>
            <a:pPr algn="l"/>
            <a:r>
              <a:rPr kumimoji="1" lang="en-US" altLang="zh-CN" b="1" dirty="0">
                <a:solidFill>
                  <a:srgbClr val="0070C0"/>
                </a:solidFill>
                <a:latin typeface="Times New Roman" panose="02020503050405090304" pitchFamily="18" charset="0"/>
                <a:cs typeface="Times New Roman" panose="02020503050405090304" pitchFamily="18" charset="0"/>
              </a:rPr>
              <a:t>Citrate synthase:p20</a:t>
            </a:r>
          </a:p>
          <a:p>
            <a:pPr algn="l"/>
            <a:r>
              <a:rPr kumimoji="1" lang="en-US" altLang="zh-CN" b="1" dirty="0">
                <a:solidFill>
                  <a:srgbClr val="0070C0"/>
                </a:solidFill>
                <a:latin typeface="Times New Roman" panose="02020503050405090304" pitchFamily="18" charset="0"/>
                <a:cs typeface="Times New Roman" panose="02020503050405090304" pitchFamily="18" charset="0"/>
              </a:rPr>
              <a:t>Isocitrate dehydrogenase:p21</a:t>
            </a:r>
          </a:p>
          <a:p>
            <a:pPr algn="l"/>
            <a:r>
              <a:rPr kumimoji="1" lang="en-US" altLang="zh-CN" b="1" dirty="0">
                <a:solidFill>
                  <a:srgbClr val="0070C0"/>
                </a:solidFill>
                <a:latin typeface="Times New Roman" panose="02020503050405090304" pitchFamily="18" charset="0"/>
                <a:cs typeface="Times New Roman" panose="02020503050405090304" pitchFamily="18" charset="0"/>
              </a:rPr>
              <a:t>a-ketoglutarate dehydrogenase complex:p22</a:t>
            </a:r>
          </a:p>
          <a:p>
            <a:pPr algn="l"/>
            <a:r>
              <a:rPr kumimoji="1" lang="en-US" altLang="zh-CN" b="1" dirty="0">
                <a:solidFill>
                  <a:srgbClr val="0070C0"/>
                </a:solidFill>
                <a:latin typeface="Times New Roman" panose="02020503050405090304" pitchFamily="18" charset="0"/>
                <a:cs typeface="Times New Roman" panose="02020503050405090304" pitchFamily="18" charset="0"/>
              </a:rPr>
              <a:t>Succinyl-CoA synthetase:p24</a:t>
            </a:r>
          </a:p>
          <a:p>
            <a:pPr algn="l"/>
            <a:r>
              <a:rPr kumimoji="1" lang="en-US" altLang="zh-CN" b="1" dirty="0">
                <a:solidFill>
                  <a:srgbClr val="0070C0"/>
                </a:solidFill>
                <a:latin typeface="Times New Roman" panose="02020503050405090304" pitchFamily="18" charset="0"/>
                <a:cs typeface="Times New Roman" panose="02020503050405090304" pitchFamily="18" charset="0"/>
              </a:rPr>
              <a:t>Succinate dehydrogenase:p25</a:t>
            </a:r>
          </a:p>
          <a:p>
            <a:pPr algn="l"/>
            <a:r>
              <a:rPr kumimoji="1" lang="en-US" altLang="zh-CN" b="1" dirty="0">
                <a:solidFill>
                  <a:srgbClr val="0070C0"/>
                </a:solidFill>
                <a:latin typeface="Times New Roman" panose="02020503050405090304" pitchFamily="18" charset="0"/>
                <a:cs typeface="Times New Roman" panose="02020503050405090304" pitchFamily="18" charset="0"/>
              </a:rPr>
              <a:t>Malate dehydrogenase:p26</a:t>
            </a:r>
          </a:p>
          <a:p>
            <a:pPr algn="l"/>
            <a:r>
              <a:rPr kumimoji="1" lang="en-US" altLang="zh-CN" b="1" dirty="0">
                <a:solidFill>
                  <a:srgbClr val="0070C0"/>
                </a:solidFill>
                <a:latin typeface="Times New Roman" panose="02020503050405090304" pitchFamily="18" charset="0"/>
                <a:cs typeface="Times New Roman" panose="02020503050405090304" pitchFamily="18" charset="0"/>
              </a:rPr>
              <a:t>Citric acid cycle:p27</a:t>
            </a:r>
          </a:p>
          <a:p>
            <a:r>
              <a:rPr lang="en-US" altLang="zh-CN" dirty="0"/>
              <a:t>Return:p1</a:t>
            </a:r>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Mechanism:p19</a:t>
            </a:r>
          </a:p>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18</a:t>
            </a:fld>
            <a:endParaRPr kumimoji="1" lang="zh-CN" altLang="en-US"/>
          </a:p>
        </p:txBody>
      </p:sp>
    </p:spTree>
    <p:extLst>
      <p:ext uri="{BB962C8B-B14F-4D97-AF65-F5344CB8AC3E}">
        <p14:creationId xmlns:p14="http://schemas.microsoft.com/office/powerpoint/2010/main" val="40584722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19</a:t>
            </a:fld>
            <a:endParaRPr kumimoji="1" lang="zh-CN" altLang="en-US"/>
          </a:p>
        </p:txBody>
      </p:sp>
    </p:spTree>
    <p:extLst>
      <p:ext uri="{BB962C8B-B14F-4D97-AF65-F5344CB8AC3E}">
        <p14:creationId xmlns:p14="http://schemas.microsoft.com/office/powerpoint/2010/main" val="7956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Glycogen phosphorylase:p3</a:t>
            </a:r>
          </a:p>
          <a:p>
            <a:r>
              <a:rPr kumimoji="1" lang="en-US" altLang="zh-CN" dirty="0"/>
              <a:t>Debranching enzyme:p5</a:t>
            </a:r>
          </a:p>
          <a:p>
            <a:r>
              <a:rPr kumimoji="1" lang="en-US" altLang="zh-CN" dirty="0"/>
              <a:t>Phosphoglucomutase:p6</a:t>
            </a:r>
          </a:p>
          <a:p>
            <a:r>
              <a:rPr kumimoji="1" lang="en-US" altLang="zh-CN" dirty="0"/>
              <a:t>Glucose-6-phosphatase:p7</a:t>
            </a:r>
          </a:p>
          <a:p>
            <a:r>
              <a:rPr kumimoji="1" lang="en-US" altLang="zh-CN" dirty="0"/>
              <a:t>Return:p1</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a:t>
            </a:fld>
            <a:endParaRPr kumimoji="1" lang="zh-CN" altLang="en-US"/>
          </a:p>
        </p:txBody>
      </p:sp>
    </p:spTree>
    <p:extLst>
      <p:ext uri="{BB962C8B-B14F-4D97-AF65-F5344CB8AC3E}">
        <p14:creationId xmlns:p14="http://schemas.microsoft.com/office/powerpoint/2010/main" val="35724966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20</a:t>
            </a:fld>
            <a:endParaRPr kumimoji="1" lang="zh-CN" altLang="en-US"/>
          </a:p>
        </p:txBody>
      </p:sp>
    </p:spTree>
    <p:extLst>
      <p:ext uri="{BB962C8B-B14F-4D97-AF65-F5344CB8AC3E}">
        <p14:creationId xmlns:p14="http://schemas.microsoft.com/office/powerpoint/2010/main" val="15321722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21</a:t>
            </a:fld>
            <a:endParaRPr kumimoji="1" lang="zh-CN" altLang="en-US"/>
          </a:p>
        </p:txBody>
      </p:sp>
    </p:spTree>
    <p:extLst>
      <p:ext uri="{BB962C8B-B14F-4D97-AF65-F5344CB8AC3E}">
        <p14:creationId xmlns:p14="http://schemas.microsoft.com/office/powerpoint/2010/main" val="29611001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An typical example of divergent evolution:p23</a:t>
            </a:r>
          </a:p>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22</a:t>
            </a:fld>
            <a:endParaRPr kumimoji="1" lang="zh-CN" altLang="en-US"/>
          </a:p>
        </p:txBody>
      </p:sp>
    </p:spTree>
    <p:extLst>
      <p:ext uri="{BB962C8B-B14F-4D97-AF65-F5344CB8AC3E}">
        <p14:creationId xmlns:p14="http://schemas.microsoft.com/office/powerpoint/2010/main" val="3383452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23</a:t>
            </a:fld>
            <a:endParaRPr kumimoji="1" lang="zh-CN" altLang="en-US"/>
          </a:p>
        </p:txBody>
      </p:sp>
    </p:spTree>
    <p:extLst>
      <p:ext uri="{BB962C8B-B14F-4D97-AF65-F5344CB8AC3E}">
        <p14:creationId xmlns:p14="http://schemas.microsoft.com/office/powerpoint/2010/main" val="3063871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24</a:t>
            </a:fld>
            <a:endParaRPr kumimoji="1" lang="zh-CN" altLang="en-US"/>
          </a:p>
        </p:txBody>
      </p:sp>
    </p:spTree>
    <p:extLst>
      <p:ext uri="{BB962C8B-B14F-4D97-AF65-F5344CB8AC3E}">
        <p14:creationId xmlns:p14="http://schemas.microsoft.com/office/powerpoint/2010/main" val="41827569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25</a:t>
            </a:fld>
            <a:endParaRPr kumimoji="1" lang="zh-CN" altLang="en-US"/>
          </a:p>
        </p:txBody>
      </p:sp>
    </p:spTree>
    <p:extLst>
      <p:ext uri="{BB962C8B-B14F-4D97-AF65-F5344CB8AC3E}">
        <p14:creationId xmlns:p14="http://schemas.microsoft.com/office/powerpoint/2010/main" val="765880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26</a:t>
            </a:fld>
            <a:endParaRPr kumimoji="1" lang="zh-CN" altLang="en-US"/>
          </a:p>
        </p:txBody>
      </p:sp>
    </p:spTree>
    <p:extLst>
      <p:ext uri="{BB962C8B-B14F-4D97-AF65-F5344CB8AC3E}">
        <p14:creationId xmlns:p14="http://schemas.microsoft.com/office/powerpoint/2010/main" val="3393113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Return:p17</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27</a:t>
            </a:fld>
            <a:endParaRPr kumimoji="1" lang="zh-CN" altLang="en-US"/>
          </a:p>
        </p:txBody>
      </p:sp>
    </p:spTree>
    <p:extLst>
      <p:ext uri="{BB962C8B-B14F-4D97-AF65-F5344CB8AC3E}">
        <p14:creationId xmlns:p14="http://schemas.microsoft.com/office/powerpoint/2010/main" val="2265298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Lactic fermentation exists in animals:p29</a:t>
            </a:r>
          </a:p>
          <a:p>
            <a:r>
              <a:rPr kumimoji="1" lang="en-US" altLang="zh-CN" dirty="0"/>
              <a:t>Ethanol fermentation~:p30</a:t>
            </a:r>
          </a:p>
          <a:p>
            <a:r>
              <a:rPr kumimoji="1" lang="en-US" altLang="zh-CN" dirty="0"/>
              <a:t>Return:p1</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28</a:t>
            </a:fld>
            <a:endParaRPr kumimoji="1" lang="zh-CN" altLang="en-US"/>
          </a:p>
        </p:txBody>
      </p:sp>
    </p:spTree>
    <p:extLst>
      <p:ext uri="{BB962C8B-B14F-4D97-AF65-F5344CB8AC3E}">
        <p14:creationId xmlns:p14="http://schemas.microsoft.com/office/powerpoint/2010/main" val="37425356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29</a:t>
            </a:fld>
            <a:endParaRPr kumimoji="1" lang="zh-CN" altLang="en-US"/>
          </a:p>
        </p:txBody>
      </p:sp>
    </p:spTree>
    <p:extLst>
      <p:ext uri="{BB962C8B-B14F-4D97-AF65-F5344CB8AC3E}">
        <p14:creationId xmlns:p14="http://schemas.microsoft.com/office/powerpoint/2010/main" val="226982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3</a:t>
            </a:fld>
            <a:endParaRPr kumimoji="1" lang="zh-CN" altLang="en-US"/>
          </a:p>
        </p:txBody>
      </p:sp>
    </p:spTree>
    <p:extLst>
      <p:ext uri="{BB962C8B-B14F-4D97-AF65-F5344CB8AC3E}">
        <p14:creationId xmlns:p14="http://schemas.microsoft.com/office/powerpoint/2010/main" val="5527258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30</a:t>
            </a:fld>
            <a:endParaRPr kumimoji="1" lang="zh-CN" altLang="en-US"/>
          </a:p>
        </p:txBody>
      </p:sp>
    </p:spTree>
    <p:extLst>
      <p:ext uri="{BB962C8B-B14F-4D97-AF65-F5344CB8AC3E}">
        <p14:creationId xmlns:p14="http://schemas.microsoft.com/office/powerpoint/2010/main" val="33087292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Nonoxidative phase:p32</a:t>
            </a:r>
          </a:p>
          <a:p>
            <a:r>
              <a:rPr kumimoji="1" lang="en-US" altLang="zh-CN" dirty="0"/>
              <a:t>Oxidative phase:p33</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31</a:t>
            </a:fld>
            <a:endParaRPr kumimoji="1" lang="zh-CN" altLang="en-US"/>
          </a:p>
        </p:txBody>
      </p:sp>
    </p:spTree>
    <p:extLst>
      <p:ext uri="{BB962C8B-B14F-4D97-AF65-F5344CB8AC3E}">
        <p14:creationId xmlns:p14="http://schemas.microsoft.com/office/powerpoint/2010/main" val="10693941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Return:p31</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32</a:t>
            </a:fld>
            <a:endParaRPr kumimoji="1" lang="zh-CN" altLang="en-US"/>
          </a:p>
        </p:txBody>
      </p:sp>
    </p:spTree>
    <p:extLst>
      <p:ext uri="{BB962C8B-B14F-4D97-AF65-F5344CB8AC3E}">
        <p14:creationId xmlns:p14="http://schemas.microsoft.com/office/powerpoint/2010/main" val="4395129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Return:p31</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33</a:t>
            </a:fld>
            <a:endParaRPr kumimoji="1" lang="zh-CN" altLang="en-US"/>
          </a:p>
        </p:txBody>
      </p:sp>
    </p:spTree>
    <p:extLst>
      <p:ext uri="{BB962C8B-B14F-4D97-AF65-F5344CB8AC3E}">
        <p14:creationId xmlns:p14="http://schemas.microsoft.com/office/powerpoint/2010/main" val="2111279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4</a:t>
            </a:fld>
            <a:endParaRPr kumimoji="1" lang="zh-CN" altLang="en-US"/>
          </a:p>
        </p:txBody>
      </p:sp>
    </p:spTree>
    <p:extLst>
      <p:ext uri="{BB962C8B-B14F-4D97-AF65-F5344CB8AC3E}">
        <p14:creationId xmlns:p14="http://schemas.microsoft.com/office/powerpoint/2010/main" val="795003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5</a:t>
            </a:fld>
            <a:endParaRPr kumimoji="1" lang="zh-CN" altLang="en-US"/>
          </a:p>
        </p:txBody>
      </p:sp>
    </p:spTree>
    <p:extLst>
      <p:ext uri="{BB962C8B-B14F-4D97-AF65-F5344CB8AC3E}">
        <p14:creationId xmlns:p14="http://schemas.microsoft.com/office/powerpoint/2010/main" val="4042573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6</a:t>
            </a:fld>
            <a:endParaRPr kumimoji="1" lang="zh-CN" altLang="en-US"/>
          </a:p>
        </p:txBody>
      </p:sp>
    </p:spTree>
    <p:extLst>
      <p:ext uri="{BB962C8B-B14F-4D97-AF65-F5344CB8AC3E}">
        <p14:creationId xmlns:p14="http://schemas.microsoft.com/office/powerpoint/2010/main" val="174911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Return:p2</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7</a:t>
            </a:fld>
            <a:endParaRPr kumimoji="1" lang="zh-CN" altLang="en-US"/>
          </a:p>
        </p:txBody>
      </p:sp>
    </p:spTree>
    <p:extLst>
      <p:ext uri="{BB962C8B-B14F-4D97-AF65-F5344CB8AC3E}">
        <p14:creationId xmlns:p14="http://schemas.microsoft.com/office/powerpoint/2010/main" val="3028773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Hexokinase:p9</a:t>
            </a:r>
          </a:p>
          <a:p>
            <a:r>
              <a:rPr kumimoji="1" lang="en-US" altLang="zh-CN" dirty="0"/>
              <a:t>Phospho-fructokinase-1:p10</a:t>
            </a:r>
          </a:p>
          <a:p>
            <a:r>
              <a:rPr kumimoji="1" lang="en-US" altLang="zh-CN" dirty="0"/>
              <a:t>Aldolase &amp; triose~:p11</a:t>
            </a:r>
          </a:p>
          <a:p>
            <a:r>
              <a:rPr kumimoji="1" lang="en-US" altLang="zh-CN" dirty="0"/>
              <a:t>Pyruvate kinase:p12</a:t>
            </a:r>
          </a:p>
          <a:p>
            <a:r>
              <a:rPr kumimoji="1" lang="en-US" altLang="zh-CN" dirty="0"/>
              <a:t>Some important figures:p14</a:t>
            </a:r>
          </a:p>
          <a:p>
            <a:r>
              <a:rPr kumimoji="1" lang="en-US" altLang="zh-CN" dirty="0"/>
              <a:t>Preparatory phase:p15</a:t>
            </a:r>
          </a:p>
          <a:p>
            <a:r>
              <a:rPr kumimoji="1" lang="en-US" altLang="zh-CN" dirty="0"/>
              <a:t>Payoff phase:p16</a:t>
            </a:r>
          </a:p>
          <a:p>
            <a:r>
              <a:rPr kumimoji="1" lang="en-US" altLang="zh-CN" dirty="0"/>
              <a:t>Return:p1</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8</a:t>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Return:p8</a:t>
            </a:r>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9</a:t>
            </a:fld>
            <a:endParaRPr kumimoji="1" lang="zh-CN" altLang="en-US"/>
          </a:p>
        </p:txBody>
      </p:sp>
    </p:spTree>
    <p:extLst>
      <p:ext uri="{BB962C8B-B14F-4D97-AF65-F5344CB8AC3E}">
        <p14:creationId xmlns:p14="http://schemas.microsoft.com/office/powerpoint/2010/main" val="4205160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4575774E-CC08-184A-8C74-4928EB2D4394}"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530778E-C445-AA4E-A0F3-9BB2776A17B9}"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1BDEE35-54EF-494C-A698-36DA7D03E5D1}"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4575774E-CC08-184A-8C74-4928EB2D4394}"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12A428F9-05B6-7C47-BFD6-1455B86E3DEF}"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0A8F567C-69A8-A748-A58A-579D2FEC8810}"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234C61A9-497D-6848-A69C-A7B4E9182ED1}"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2DB2FB50-D832-6347-91B4-0DE74E77622E}" type="datetime1">
              <a:rPr kumimoji="1" lang="zh-CN" altLang="en-US" smtClean="0"/>
              <a:t>2020/11/15</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EEC9D876-3C0D-4E4B-B407-8F31E739813E}" type="datetime1">
              <a:rPr kumimoji="1" lang="zh-CN" altLang="en-US" smtClean="0"/>
              <a:t>2020/11/15</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F118C0-B73E-EC45-AE3D-0295B5F2C0F0}" type="datetime1">
              <a:rPr kumimoji="1" lang="zh-CN" altLang="en-US" smtClean="0"/>
              <a:t>2020/11/15</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A3E6D3C8-02D6-6946-BB94-AC01C6430338}"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12A428F9-05B6-7C47-BFD6-1455B86E3DEF}"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5F8112AD-DF5D-BD4C-BF61-ED0B382D6273}"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530778E-C445-AA4E-A0F3-9BB2776A17B9}"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1BDEE35-54EF-494C-A698-36DA7D03E5D1}"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0A8F567C-69A8-A748-A58A-579D2FEC8810}" type="datetime1">
              <a:rPr kumimoji="1" lang="zh-CN" altLang="en-US" smtClean="0"/>
              <a:t>2020/11/15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234C61A9-497D-6848-A69C-A7B4E9182ED1}"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2DB2FB50-D832-6347-91B4-0DE74E77622E}" type="datetime1">
              <a:rPr kumimoji="1" lang="zh-CN" altLang="en-US" smtClean="0"/>
              <a:t>2020/11/15</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EEC9D876-3C0D-4E4B-B407-8F31E739813E}" type="datetime1">
              <a:rPr kumimoji="1" lang="zh-CN" altLang="en-US" smtClean="0"/>
              <a:t>2020/11/15</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F118C0-B73E-EC45-AE3D-0295B5F2C0F0}" type="datetime1">
              <a:rPr kumimoji="1" lang="zh-CN" altLang="en-US" smtClean="0"/>
              <a:t>2020/11/15</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A3E6D3C8-02D6-6946-BB94-AC01C6430338}"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5F8112AD-DF5D-BD4C-BF61-ED0B382D6273}" type="datetime1">
              <a:rPr kumimoji="1" lang="zh-CN" altLang="en-US" smtClean="0"/>
              <a:t>2020/11/15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4BA060-FC4A-2C45-BC0A-F463BA636BAA}" type="datetime1">
              <a:rPr kumimoji="1" lang="zh-CN" altLang="en-US" smtClean="0"/>
              <a:t>2020/11/15</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179704-EFDC-584D-9064-A59D55EEFD70}"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4BA060-FC4A-2C45-BC0A-F463BA636BAA}" type="datetime1">
              <a:rPr kumimoji="1" lang="zh-CN" altLang="en-US" smtClean="0"/>
              <a:t>2020/11/15</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179704-EFDC-584D-9064-A59D55EEFD70}"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image" Target="../media/image7.svg"/><Relationship Id="rId18" Type="http://schemas.openxmlformats.org/officeDocument/2006/relationships/image" Target="../media/image10.png"/><Relationship Id="rId3" Type="http://schemas.openxmlformats.org/officeDocument/2006/relationships/image" Target="../media/image1.emf"/><Relationship Id="rId7" Type="http://schemas.openxmlformats.org/officeDocument/2006/relationships/image" Target="../media/image3.png"/><Relationship Id="rId12" Type="http://schemas.openxmlformats.org/officeDocument/2006/relationships/image" Target="../media/image6.png"/><Relationship Id="rId17" Type="http://schemas.openxmlformats.org/officeDocument/2006/relationships/slide" Target="slide18.xml"/><Relationship Id="rId2" Type="http://schemas.openxmlformats.org/officeDocument/2006/relationships/notesSlide" Target="../notesSlides/notesSlide1.xml"/><Relationship Id="rId16"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slide" Target="slide2.xml"/><Relationship Id="rId11" Type="http://schemas.openxmlformats.org/officeDocument/2006/relationships/image" Target="../media/image5.png"/><Relationship Id="rId5" Type="http://schemas.openxmlformats.org/officeDocument/2006/relationships/slide" Target="slide31.xml"/><Relationship Id="rId15" Type="http://schemas.openxmlformats.org/officeDocument/2006/relationships/image" Target="../media/image8.png"/><Relationship Id="rId10" Type="http://schemas.openxmlformats.org/officeDocument/2006/relationships/image" Target="../media/image4.png"/><Relationship Id="rId19" Type="http://schemas.openxmlformats.org/officeDocument/2006/relationships/slide" Target="slide13.xml"/><Relationship Id="rId4" Type="http://schemas.openxmlformats.org/officeDocument/2006/relationships/image" Target="../media/image2.png"/><Relationship Id="rId9" Type="http://schemas.openxmlformats.org/officeDocument/2006/relationships/slide" Target="slide28.xml"/><Relationship Id="rId14" Type="http://schemas.openxmlformats.org/officeDocument/2006/relationships/slide" Target="slide17.xml"/></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slide" Target="slide8.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slide" Target="slide8.xml"/><Relationship Id="rId4" Type="http://schemas.openxmlformats.org/officeDocument/2006/relationships/image" Target="../media/image44.png"/></Relationships>
</file>

<file path=ppt/slides/_rels/slide1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slide" Target="slide8.xml"/><Relationship Id="rId4" Type="http://schemas.openxmlformats.org/officeDocument/2006/relationships/image" Target="../media/image46.png"/></Relationships>
</file>

<file path=ppt/slides/_rels/slide1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slide" Target="slide8.xml"/></Relationships>
</file>

<file path=ppt/slides/_rels/slide14.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slide" Target="slide8.xml"/></Relationships>
</file>

<file path=ppt/slides/_rels/slide1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slide" Target="slide8.xml"/></Relationships>
</file>

<file path=ppt/slides/_rels/slide17.xml.rels><?xml version="1.0" encoding="UTF-8" standalone="yes"?>
<Relationships xmlns="http://schemas.openxmlformats.org/package/2006/relationships"><Relationship Id="rId8" Type="http://schemas.openxmlformats.org/officeDocument/2006/relationships/slide" Target="slide24.xml"/><Relationship Id="rId13" Type="http://schemas.openxmlformats.org/officeDocument/2006/relationships/slide" Target="slide18.xml"/><Relationship Id="rId3" Type="http://schemas.openxmlformats.org/officeDocument/2006/relationships/image" Target="../media/image50.png"/><Relationship Id="rId7" Type="http://schemas.openxmlformats.org/officeDocument/2006/relationships/slide" Target="slide25.xml"/><Relationship Id="rId12" Type="http://schemas.openxmlformats.org/officeDocument/2006/relationships/image" Target="../media/image53.svg"/><Relationship Id="rId2" Type="http://schemas.openxmlformats.org/officeDocument/2006/relationships/notesSlide" Target="../notesSlides/notesSlide17.xml"/><Relationship Id="rId16" Type="http://schemas.openxmlformats.org/officeDocument/2006/relationships/slide" Target="slide1.xml"/><Relationship Id="rId1" Type="http://schemas.openxmlformats.org/officeDocument/2006/relationships/slideLayout" Target="../slideLayouts/slideLayout7.xml"/><Relationship Id="rId6" Type="http://schemas.openxmlformats.org/officeDocument/2006/relationships/slide" Target="slide20.xml"/><Relationship Id="rId11" Type="http://schemas.openxmlformats.org/officeDocument/2006/relationships/image" Target="../media/image52.png"/><Relationship Id="rId5" Type="http://schemas.openxmlformats.org/officeDocument/2006/relationships/slide" Target="slide26.xml"/><Relationship Id="rId15" Type="http://schemas.openxmlformats.org/officeDocument/2006/relationships/image" Target="../media/image55.svg"/><Relationship Id="rId10" Type="http://schemas.openxmlformats.org/officeDocument/2006/relationships/slide" Target="slide21.xml"/><Relationship Id="rId4" Type="http://schemas.openxmlformats.org/officeDocument/2006/relationships/image" Target="../media/image51.svg"/><Relationship Id="rId9" Type="http://schemas.openxmlformats.org/officeDocument/2006/relationships/slide" Target="slide22.xml"/><Relationship Id="rId14" Type="http://schemas.openxmlformats.org/officeDocument/2006/relationships/image" Target="../media/image54.png"/></Relationships>
</file>

<file path=ppt/slides/_rels/slide18.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slide" Target="slide1.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image" Target="../media/image57.png"/><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slide" Target="slide19.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image" Target="../media/image56.jpeg"/><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notesSlide" Target="../notesSlides/notesSlide18.xml"/><Relationship Id="rId35" Type="http://schemas.openxmlformats.org/officeDocument/2006/relationships/slide" Target="slide17.xml"/><Relationship Id="rId8" Type="http://schemas.openxmlformats.org/officeDocument/2006/relationships/tags" Target="../tags/tag8.xml"/></Relationships>
</file>

<file path=ppt/slides/_rels/slide1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7.png"/><Relationship Id="rId3" Type="http://schemas.openxmlformats.org/officeDocument/2006/relationships/image" Target="../media/image11.png"/><Relationship Id="rId7" Type="http://schemas.openxmlformats.org/officeDocument/2006/relationships/slide" Target="slide3.xml"/><Relationship Id="rId12" Type="http://schemas.openxmlformats.org/officeDocument/2006/relationships/slide" Target="slide6.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slide" Target="slide5.xml"/><Relationship Id="rId10" Type="http://schemas.openxmlformats.org/officeDocument/2006/relationships/image" Target="../media/image15.png"/><Relationship Id="rId4" Type="http://schemas.openxmlformats.org/officeDocument/2006/relationships/slide" Target="slide1.xml"/><Relationship Id="rId9" Type="http://schemas.openxmlformats.org/officeDocument/2006/relationships/image" Target="../media/image14.png"/><Relationship Id="rId14" Type="http://schemas.openxmlformats.org/officeDocument/2006/relationships/slide" Target="slide7.xml"/></Relationships>
</file>

<file path=ppt/slides/_rels/slide2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slide" Target="slide17.xml"/><Relationship Id="rId4" Type="http://schemas.openxmlformats.org/officeDocument/2006/relationships/image" Target="../media/image60.png"/></Relationships>
</file>

<file path=ppt/slides/_rels/slide2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slide" Target="slide17.xml"/><Relationship Id="rId4" Type="http://schemas.openxmlformats.org/officeDocument/2006/relationships/image" Target="../media/image65.png"/></Relationships>
</file>

<file path=ppt/slides/_rels/slide2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slide" Target="slide1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slide" Target="slide17.xml"/><Relationship Id="rId4" Type="http://schemas.openxmlformats.org/officeDocument/2006/relationships/image" Target="../media/image68.png"/></Relationships>
</file>

<file path=ppt/slides/_rels/slide28.xml.rels><?xml version="1.0" encoding="UTF-8" standalone="yes"?>
<Relationships xmlns="http://schemas.openxmlformats.org/package/2006/relationships"><Relationship Id="rId3" Type="http://schemas.openxmlformats.org/officeDocument/2006/relationships/image" Target="../media/image69.png"/><Relationship Id="rId7" Type="http://schemas.openxmlformats.org/officeDocument/2006/relationships/slide" Target="slide1.xml"/><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slide" Target="slide30.xml"/><Relationship Id="rId5" Type="http://schemas.openxmlformats.org/officeDocument/2006/relationships/slide" Target="slide29.xml"/><Relationship Id="rId4" Type="http://schemas.openxmlformats.org/officeDocument/2006/relationships/image" Target="../media/image70.png"/></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slide" Target="slide28.xml"/><Relationship Id="rId4" Type="http://schemas.openxmlformats.org/officeDocument/2006/relationships/image" Target="../media/image71.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slide" Target="slide4.xml"/><Relationship Id="rId5" Type="http://schemas.openxmlformats.org/officeDocument/2006/relationships/slide" Target="slide2.xml"/><Relationship Id="rId4" Type="http://schemas.openxmlformats.org/officeDocument/2006/relationships/image" Target="../media/image19.png"/></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slide" Target="slide28.xml"/><Relationship Id="rId4" Type="http://schemas.openxmlformats.org/officeDocument/2006/relationships/image" Target="../media/image72.png"/></Relationships>
</file>

<file path=ppt/slides/_rels/slide3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1.xml"/><Relationship Id="rId1" Type="http://schemas.openxmlformats.org/officeDocument/2006/relationships/slideLayout" Target="../slideLayouts/slideLayout18.xml"/><Relationship Id="rId6" Type="http://schemas.openxmlformats.org/officeDocument/2006/relationships/slide" Target="slide33.xml"/><Relationship Id="rId5" Type="http://schemas.openxmlformats.org/officeDocument/2006/relationships/slide" Target="slide32.xml"/><Relationship Id="rId4" Type="http://schemas.openxmlformats.org/officeDocument/2006/relationships/slide" Target="slide1.xml"/></Relationships>
</file>

<file path=ppt/slides/_rels/slide32.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slide" Target="slide31.xml"/><Relationship Id="rId4" Type="http://schemas.openxmlformats.org/officeDocument/2006/relationships/image" Target="../media/image75.png"/></Relationships>
</file>

<file path=ppt/slides/_rels/slide3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33.xml"/><Relationship Id="rId1" Type="http://schemas.openxmlformats.org/officeDocument/2006/relationships/slideLayout" Target="../slideLayouts/slideLayout18.xml"/><Relationship Id="rId4" Type="http://schemas.openxmlformats.org/officeDocument/2006/relationships/slide" Target="slide31.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8.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image" Target="../media/image30.png"/><Relationship Id="rId18" Type="http://schemas.openxmlformats.org/officeDocument/2006/relationships/image" Target="../media/image35.png"/><Relationship Id="rId3" Type="http://schemas.openxmlformats.org/officeDocument/2006/relationships/slide" Target="slide1.xml"/><Relationship Id="rId21" Type="http://schemas.openxmlformats.org/officeDocument/2006/relationships/slide" Target="slide12.xml"/><Relationship Id="rId7" Type="http://schemas.openxmlformats.org/officeDocument/2006/relationships/slide" Target="slide9.xml"/><Relationship Id="rId12" Type="http://schemas.openxmlformats.org/officeDocument/2006/relationships/image" Target="../media/image29.png"/><Relationship Id="rId17" Type="http://schemas.openxmlformats.org/officeDocument/2006/relationships/image" Target="../media/image34.png"/><Relationship Id="rId2" Type="http://schemas.openxmlformats.org/officeDocument/2006/relationships/notesSlide" Target="../notesSlides/notesSlide8.xml"/><Relationship Id="rId16" Type="http://schemas.openxmlformats.org/officeDocument/2006/relationships/image" Target="../media/image33.png"/><Relationship Id="rId20"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26.png"/><Relationship Id="rId11" Type="http://schemas.openxmlformats.org/officeDocument/2006/relationships/image" Target="../media/image28.png"/><Relationship Id="rId5" Type="http://schemas.openxmlformats.org/officeDocument/2006/relationships/image" Target="../media/image25.png"/><Relationship Id="rId15" Type="http://schemas.openxmlformats.org/officeDocument/2006/relationships/image" Target="../media/image32.png"/><Relationship Id="rId23" Type="http://schemas.openxmlformats.org/officeDocument/2006/relationships/slide" Target="slide14.xml"/><Relationship Id="rId10" Type="http://schemas.openxmlformats.org/officeDocument/2006/relationships/image" Target="../media/image27.png"/><Relationship Id="rId19" Type="http://schemas.openxmlformats.org/officeDocument/2006/relationships/image" Target="../media/image36.png"/><Relationship Id="rId4" Type="http://schemas.openxmlformats.org/officeDocument/2006/relationships/image" Target="../media/image24.png"/><Relationship Id="rId9" Type="http://schemas.openxmlformats.org/officeDocument/2006/relationships/slide" Target="slide11.xml"/><Relationship Id="rId14" Type="http://schemas.openxmlformats.org/officeDocument/2006/relationships/image" Target="../media/image31.png"/><Relationship Id="rId22" Type="http://schemas.openxmlformats.org/officeDocument/2006/relationships/slide" Target="slide15.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slide" Target="slide8.xml"/><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片 163"/>
          <p:cNvPicPr>
            <a:picLocks noChangeAspect="1"/>
          </p:cNvPicPr>
          <p:nvPr/>
        </p:nvPicPr>
        <p:blipFill>
          <a:blip r:embed="rId3">
            <a:alphaModFix amt="44000"/>
          </a:blip>
          <a:srcRect l="22691"/>
          <a:stretch>
            <a:fillRect/>
          </a:stretch>
        </p:blipFill>
        <p:spPr>
          <a:xfrm>
            <a:off x="20955" y="619125"/>
            <a:ext cx="6311900" cy="6190615"/>
          </a:xfrm>
          <a:prstGeom prst="rect">
            <a:avLst/>
          </a:prstGeom>
        </p:spPr>
      </p:pic>
      <p:sp>
        <p:nvSpPr>
          <p:cNvPr id="4" name="文本框 3"/>
          <p:cNvSpPr txBox="1"/>
          <p:nvPr/>
        </p:nvSpPr>
        <p:spPr>
          <a:xfrm>
            <a:off x="8385612" y="1876999"/>
            <a:ext cx="966931" cy="369332"/>
          </a:xfrm>
          <a:prstGeom prst="rect">
            <a:avLst/>
          </a:prstGeom>
          <a:noFill/>
        </p:spPr>
        <p:txBody>
          <a:bodyPr wrap="none" rtlCol="0">
            <a:spAutoFit/>
          </a:bodyPr>
          <a:lstStyle/>
          <a:p>
            <a:r>
              <a:rPr kumimoji="1" lang="en-US" altLang="zh-CN" b="1" dirty="0">
                <a:latin typeface="Times New Roman" panose="02020503050405090304" pitchFamily="18" charset="0"/>
                <a:cs typeface="Times New Roman" panose="02020503050405090304" pitchFamily="18" charset="0"/>
              </a:rPr>
              <a:t>Glucose</a:t>
            </a:r>
            <a:endParaRPr kumimoji="1" lang="zh-CN" altLang="en-US" b="1" dirty="0">
              <a:latin typeface="Times New Roman" panose="02020503050405090304" pitchFamily="18" charset="0"/>
              <a:cs typeface="Times New Roman" panose="02020503050405090304" pitchFamily="18" charset="0"/>
            </a:endParaRPr>
          </a:p>
        </p:txBody>
      </p:sp>
      <p:sp>
        <p:nvSpPr>
          <p:cNvPr id="6" name="文本框 5"/>
          <p:cNvSpPr txBox="1"/>
          <p:nvPr/>
        </p:nvSpPr>
        <p:spPr>
          <a:xfrm>
            <a:off x="10822844" y="1879742"/>
            <a:ext cx="109728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Glycogen</a:t>
            </a:r>
          </a:p>
        </p:txBody>
      </p:sp>
      <p:sp>
        <p:nvSpPr>
          <p:cNvPr id="7" name="文本框 6"/>
          <p:cNvSpPr txBox="1"/>
          <p:nvPr/>
        </p:nvSpPr>
        <p:spPr>
          <a:xfrm>
            <a:off x="21006" y="139663"/>
            <a:ext cx="12150039" cy="583565"/>
          </a:xfrm>
          <a:prstGeom prst="rect">
            <a:avLst/>
          </a:prstGeom>
          <a:noFill/>
        </p:spPr>
        <p:txBody>
          <a:bodyPr wrap="squar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The</a:t>
            </a:r>
            <a:r>
              <a:rPr kumimoji="1" lang="zh-CN" altLang="en-US" sz="3200" b="1" dirty="0">
                <a:solidFill>
                  <a:srgbClr val="0070C0"/>
                </a:solidFill>
                <a:latin typeface="Times New Roman" panose="02020503050405090304" pitchFamily="18" charset="0"/>
                <a:cs typeface="Times New Roman" panose="02020503050405090304" pitchFamily="18" charset="0"/>
              </a:rPr>
              <a:t> </a:t>
            </a:r>
            <a:r>
              <a:rPr kumimoji="1" lang="en-US" altLang="zh-CN" sz="3200" b="1" dirty="0">
                <a:solidFill>
                  <a:srgbClr val="0070C0"/>
                </a:solidFill>
                <a:latin typeface="Times New Roman" panose="02020503050405090304" pitchFamily="18" charset="0"/>
                <a:cs typeface="Times New Roman" panose="02020503050405090304" pitchFamily="18" charset="0"/>
              </a:rPr>
              <a:t>degradation</a:t>
            </a:r>
            <a:r>
              <a:rPr kumimoji="1" lang="zh-CN" altLang="en-US" sz="3200" b="1" dirty="0">
                <a:solidFill>
                  <a:srgbClr val="0070C0"/>
                </a:solidFill>
                <a:latin typeface="Times New Roman" panose="02020503050405090304" pitchFamily="18" charset="0"/>
                <a:cs typeface="Times New Roman" panose="02020503050405090304" pitchFamily="18" charset="0"/>
              </a:rPr>
              <a:t> </a:t>
            </a:r>
            <a:r>
              <a:rPr kumimoji="1" lang="en-US" altLang="zh-CN" sz="3200" b="1" dirty="0">
                <a:solidFill>
                  <a:srgbClr val="0070C0"/>
                </a:solidFill>
                <a:latin typeface="Times New Roman" panose="02020503050405090304" pitchFamily="18" charset="0"/>
                <a:cs typeface="Times New Roman" panose="02020503050405090304" pitchFamily="18" charset="0"/>
              </a:rPr>
              <a:t>of</a:t>
            </a:r>
            <a:r>
              <a:rPr kumimoji="1" lang="zh-CN" altLang="en-US" sz="3200" b="1" dirty="0">
                <a:solidFill>
                  <a:srgbClr val="0070C0"/>
                </a:solidFill>
                <a:latin typeface="Times New Roman" panose="02020503050405090304" pitchFamily="18" charset="0"/>
                <a:cs typeface="Times New Roman" panose="02020503050405090304" pitchFamily="18" charset="0"/>
              </a:rPr>
              <a:t> </a:t>
            </a:r>
            <a:r>
              <a:rPr kumimoji="1" lang="en-US" altLang="zh-CN" sz="3200" b="1" dirty="0">
                <a:solidFill>
                  <a:srgbClr val="0070C0"/>
                </a:solidFill>
                <a:latin typeface="Times New Roman" panose="02020503050405090304" pitchFamily="18" charset="0"/>
                <a:cs typeface="Times New Roman" panose="02020503050405090304" pitchFamily="18" charset="0"/>
              </a:rPr>
              <a:t>carbohydrate</a:t>
            </a:r>
            <a:r>
              <a:rPr kumimoji="1" lang="zh-CN" altLang="en-US" sz="3200" b="1" dirty="0">
                <a:solidFill>
                  <a:srgbClr val="0070C0"/>
                </a:solidFill>
                <a:latin typeface="Times New Roman" panose="02020503050405090304" pitchFamily="18" charset="0"/>
                <a:cs typeface="Times New Roman" panose="02020503050405090304" pitchFamily="18" charset="0"/>
              </a:rPr>
              <a:t> </a:t>
            </a:r>
            <a:r>
              <a:rPr kumimoji="1" lang="en-US" altLang="zh-CN" sz="3200" b="1" dirty="0">
                <a:solidFill>
                  <a:srgbClr val="0070C0"/>
                </a:solidFill>
                <a:latin typeface="Times New Roman" panose="02020503050405090304" pitchFamily="18" charset="0"/>
                <a:cs typeface="Times New Roman" panose="02020503050405090304" pitchFamily="18" charset="0"/>
              </a:rPr>
              <a:t> </a:t>
            </a:r>
            <a:endParaRPr kumimoji="1" lang="zh-CN" altLang="en-US" sz="3200" b="1" dirty="0">
              <a:solidFill>
                <a:srgbClr val="0070C0"/>
              </a:solidFill>
              <a:latin typeface="Times New Roman" panose="02020503050405090304" pitchFamily="18" charset="0"/>
              <a:cs typeface="Times New Roman" panose="02020503050405090304" pitchFamily="18" charset="0"/>
            </a:endParaRPr>
          </a:p>
        </p:txBody>
      </p:sp>
      <p:cxnSp>
        <p:nvCxnSpPr>
          <p:cNvPr id="9" name="直线箭头连接符 8"/>
          <p:cNvCxnSpPr>
            <a:stCxn id="6" idx="1"/>
            <a:endCxn id="4" idx="3"/>
          </p:cNvCxnSpPr>
          <p:nvPr/>
        </p:nvCxnSpPr>
        <p:spPr>
          <a:xfrm flipH="1" flipV="1">
            <a:off x="9352915" y="2061845"/>
            <a:ext cx="1470025" cy="190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33" name="图片 32"/>
          <p:cNvPicPr>
            <a:picLocks noChangeAspect="1"/>
          </p:cNvPicPr>
          <p:nvPr/>
        </p:nvPicPr>
        <p:blipFill>
          <a:blip r:embed="rId4"/>
          <a:stretch>
            <a:fillRect/>
          </a:stretch>
        </p:blipFill>
        <p:spPr>
          <a:xfrm>
            <a:off x="8253095" y="824230"/>
            <a:ext cx="1231900" cy="1052830"/>
          </a:xfrm>
          <a:prstGeom prst="rect">
            <a:avLst/>
          </a:prstGeom>
        </p:spPr>
      </p:pic>
      <p:sp>
        <p:nvSpPr>
          <p:cNvPr id="24" name="文本框 23">
            <a:hlinkClick r:id="rId5" action="ppaction://hlinksldjump"/>
          </p:cNvPr>
          <p:cNvSpPr txBox="1"/>
          <p:nvPr/>
        </p:nvSpPr>
        <p:spPr>
          <a:xfrm>
            <a:off x="8917940" y="3374390"/>
            <a:ext cx="2435860" cy="645160"/>
          </a:xfrm>
          <a:prstGeom prst="rect">
            <a:avLst/>
          </a:prstGeom>
          <a:noFill/>
        </p:spPr>
        <p:txBody>
          <a:bodyPr wrap="square" rtlCol="0">
            <a:spAutoFit/>
          </a:bodyPr>
          <a:lstStyle/>
          <a:p>
            <a:pPr algn="l"/>
            <a:r>
              <a:rPr kumimoji="1" lang="en-US" altLang="zh-CN" b="1" dirty="0">
                <a:solidFill>
                  <a:schemeClr val="accent1"/>
                </a:solidFill>
                <a:latin typeface="Times New Roman" panose="02020503050405090304" pitchFamily="18" charset="0"/>
                <a:cs typeface="Times New Roman" panose="02020503050405090304" pitchFamily="18" charset="0"/>
              </a:rPr>
              <a:t>the pentose phosphate </a:t>
            </a:r>
          </a:p>
          <a:p>
            <a:pPr algn="l"/>
            <a:r>
              <a:rPr kumimoji="1" lang="en-US" altLang="zh-CN" b="1" dirty="0">
                <a:solidFill>
                  <a:schemeClr val="accent1"/>
                </a:solidFill>
                <a:latin typeface="Times New Roman" panose="02020503050405090304" pitchFamily="18" charset="0"/>
                <a:cs typeface="Times New Roman" panose="02020503050405090304" pitchFamily="18" charset="0"/>
              </a:rPr>
              <a:t>pathway</a:t>
            </a:r>
          </a:p>
        </p:txBody>
      </p:sp>
      <p:sp>
        <p:nvSpPr>
          <p:cNvPr id="27" name="文本框 26"/>
          <p:cNvSpPr txBox="1"/>
          <p:nvPr/>
        </p:nvSpPr>
        <p:spPr>
          <a:xfrm>
            <a:off x="7812337" y="6165154"/>
            <a:ext cx="211328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Ribose-5-phosphate</a:t>
            </a:r>
          </a:p>
        </p:txBody>
      </p:sp>
      <p:sp>
        <p:nvSpPr>
          <p:cNvPr id="30" name="文本框 29">
            <a:hlinkClick r:id="rId6" action="ppaction://hlinksldjump"/>
          </p:cNvPr>
          <p:cNvSpPr txBox="1"/>
          <p:nvPr/>
        </p:nvSpPr>
        <p:spPr>
          <a:xfrm>
            <a:off x="9352280" y="1417320"/>
            <a:ext cx="1292860" cy="645160"/>
          </a:xfrm>
          <a:prstGeom prst="rect">
            <a:avLst/>
          </a:prstGeom>
          <a:noFill/>
        </p:spPr>
        <p:txBody>
          <a:bodyPr wrap="square" rtlCol="0">
            <a:spAutoFit/>
          </a:bodyPr>
          <a:lstStyle/>
          <a:p>
            <a:pPr algn="l"/>
            <a:r>
              <a:rPr kumimoji="1" lang="en-US" altLang="zh-CN" b="1" dirty="0">
                <a:solidFill>
                  <a:schemeClr val="accent1"/>
                </a:solidFill>
                <a:latin typeface="Times New Roman" panose="02020503050405090304" pitchFamily="18" charset="0"/>
                <a:cs typeface="Times New Roman" panose="02020503050405090304" pitchFamily="18" charset="0"/>
              </a:rPr>
              <a:t>Glycogen</a:t>
            </a:r>
            <a:r>
              <a:rPr kumimoji="1" lang="zh-CN" altLang="en-US" b="1" dirty="0">
                <a:solidFill>
                  <a:schemeClr val="accent1"/>
                </a:solidFill>
                <a:latin typeface="Times New Roman" panose="02020503050405090304" pitchFamily="18" charset="0"/>
                <a:cs typeface="Times New Roman" panose="02020503050405090304" pitchFamily="18" charset="0"/>
              </a:rPr>
              <a:t> </a:t>
            </a:r>
          </a:p>
          <a:p>
            <a:pPr algn="l"/>
            <a:r>
              <a:rPr kumimoji="1" lang="en-US" altLang="zh-CN" b="1" dirty="0">
                <a:solidFill>
                  <a:schemeClr val="accent1"/>
                </a:solidFill>
                <a:latin typeface="Times New Roman" panose="02020503050405090304" pitchFamily="18" charset="0"/>
                <a:cs typeface="Times New Roman" panose="02020503050405090304" pitchFamily="18" charset="0"/>
              </a:rPr>
              <a:t>breakdown</a:t>
            </a:r>
          </a:p>
        </p:txBody>
      </p:sp>
      <p:cxnSp>
        <p:nvCxnSpPr>
          <p:cNvPr id="32" name="直线箭头连接符 31"/>
          <p:cNvCxnSpPr>
            <a:stCxn id="4" idx="2"/>
            <a:endCxn id="27" idx="0"/>
          </p:cNvCxnSpPr>
          <p:nvPr/>
        </p:nvCxnSpPr>
        <p:spPr>
          <a:xfrm flipH="1">
            <a:off x="8869045" y="2246630"/>
            <a:ext cx="635" cy="39185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35" name="图片 34"/>
          <p:cNvPicPr>
            <a:picLocks noChangeAspect="1"/>
          </p:cNvPicPr>
          <p:nvPr/>
        </p:nvPicPr>
        <p:blipFill>
          <a:blip r:embed="rId7"/>
          <a:stretch>
            <a:fillRect/>
          </a:stretch>
        </p:blipFill>
        <p:spPr>
          <a:xfrm>
            <a:off x="10753090" y="723265"/>
            <a:ext cx="1167130" cy="1155065"/>
          </a:xfrm>
          <a:prstGeom prst="rect">
            <a:avLst/>
          </a:prstGeom>
        </p:spPr>
      </p:pic>
      <p:sp>
        <p:nvSpPr>
          <p:cNvPr id="38" name="文本框 37"/>
          <p:cNvSpPr txBox="1"/>
          <p:nvPr/>
        </p:nvSpPr>
        <p:spPr>
          <a:xfrm>
            <a:off x="5337810" y="1877225"/>
            <a:ext cx="107188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endParaRPr kumimoji="1" lang="zh-CN" altLang="en-US" b="1" dirty="0">
              <a:latin typeface="Times New Roman" panose="02020503050405090304" pitchFamily="18" charset="0"/>
              <a:cs typeface="Times New Roman" panose="02020503050405090304" pitchFamily="18" charset="0"/>
            </a:endParaRPr>
          </a:p>
        </p:txBody>
      </p:sp>
      <p:cxnSp>
        <p:nvCxnSpPr>
          <p:cNvPr id="40" name="直线箭头连接符 39"/>
          <p:cNvCxnSpPr>
            <a:stCxn id="4" idx="1"/>
            <a:endCxn id="38" idx="3"/>
          </p:cNvCxnSpPr>
          <p:nvPr/>
        </p:nvCxnSpPr>
        <p:spPr>
          <a:xfrm flipH="1" flipV="1">
            <a:off x="6409690" y="2061210"/>
            <a:ext cx="1976120" cy="63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43" name="矩形 42">
            <a:hlinkClick r:id="rId8" action="ppaction://hlinksldjump"/>
          </p:cNvPr>
          <p:cNvSpPr/>
          <p:nvPr/>
        </p:nvSpPr>
        <p:spPr>
          <a:xfrm>
            <a:off x="6805930" y="1628775"/>
            <a:ext cx="1183640" cy="36830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Gly</a:t>
            </a:r>
            <a:r>
              <a:rPr kumimoji="1" lang="en-US" altLang="zh-CN" b="1" dirty="0">
                <a:solidFill>
                  <a:schemeClr val="accent5">
                    <a:lumMod val="75000"/>
                  </a:schemeClr>
                </a:solidFill>
                <a:latin typeface="Times New Roman" panose="02020503050405090304" pitchFamily="18" charset="0"/>
                <a:cs typeface="Times New Roman" panose="02020503050405090304" pitchFamily="18" charset="0"/>
              </a:rPr>
              <a:t>co</a:t>
            </a:r>
            <a:r>
              <a:rPr kumimoji="1" lang="en-US" altLang="zh-CN" b="1" dirty="0">
                <a:solidFill>
                  <a:schemeClr val="accent1"/>
                </a:solidFill>
                <a:latin typeface="Times New Roman" panose="02020503050405090304" pitchFamily="18" charset="0"/>
                <a:cs typeface="Times New Roman" panose="02020503050405090304" pitchFamily="18" charset="0"/>
              </a:rPr>
              <a:t>lysis</a:t>
            </a:r>
          </a:p>
        </p:txBody>
      </p:sp>
      <p:sp>
        <p:nvSpPr>
          <p:cNvPr id="86" name="灯片编号占位符 85"/>
          <p:cNvSpPr>
            <a:spLocks noGrp="1"/>
          </p:cNvSpPr>
          <p:nvPr>
            <p:ph type="sldNum" sz="quarter" idx="12"/>
          </p:nvPr>
        </p:nvSpPr>
        <p:spPr/>
        <p:txBody>
          <a:bodyPr/>
          <a:lstStyle/>
          <a:p>
            <a:fld id="{95179704-EFDC-584D-9064-A59D55EEFD70}" type="slidenum">
              <a:rPr kumimoji="1" lang="zh-CN" altLang="en-US" smtClean="0"/>
              <a:t>1</a:t>
            </a:fld>
            <a:endParaRPr kumimoji="1" lang="zh-CN" altLang="en-US"/>
          </a:p>
        </p:txBody>
      </p:sp>
      <p:cxnSp>
        <p:nvCxnSpPr>
          <p:cNvPr id="83" name="曲线连接符 82"/>
          <p:cNvCxnSpPr>
            <a:stCxn id="38" idx="2"/>
            <a:endCxn id="88" idx="1"/>
          </p:cNvCxnSpPr>
          <p:nvPr/>
        </p:nvCxnSpPr>
        <p:spPr>
          <a:xfrm rot="5400000" flipV="1">
            <a:off x="5443538" y="2675573"/>
            <a:ext cx="2072640" cy="1212215"/>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84" name="曲线连接符 83"/>
          <p:cNvCxnSpPr>
            <a:stCxn id="38" idx="2"/>
            <a:endCxn id="89" idx="1"/>
          </p:cNvCxnSpPr>
          <p:nvPr/>
        </p:nvCxnSpPr>
        <p:spPr>
          <a:xfrm rot="5400000" flipV="1">
            <a:off x="4888548" y="3230563"/>
            <a:ext cx="3261360" cy="1290955"/>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sp>
        <p:nvSpPr>
          <p:cNvPr id="87" name="矩形 86">
            <a:hlinkClick r:id="rId9" action="ppaction://hlinksldjump"/>
          </p:cNvPr>
          <p:cNvSpPr/>
          <p:nvPr/>
        </p:nvSpPr>
        <p:spPr>
          <a:xfrm>
            <a:off x="6148705" y="3097530"/>
            <a:ext cx="1554480" cy="36830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Fermentation</a:t>
            </a:r>
          </a:p>
        </p:txBody>
      </p:sp>
      <p:sp>
        <p:nvSpPr>
          <p:cNvPr id="88" name="文本框 87"/>
          <p:cNvSpPr txBox="1"/>
          <p:nvPr/>
        </p:nvSpPr>
        <p:spPr>
          <a:xfrm>
            <a:off x="7085965" y="4134015"/>
            <a:ext cx="116713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lactic acid</a:t>
            </a:r>
          </a:p>
        </p:txBody>
      </p:sp>
      <p:sp>
        <p:nvSpPr>
          <p:cNvPr id="89" name="文本框 88"/>
          <p:cNvSpPr txBox="1"/>
          <p:nvPr/>
        </p:nvSpPr>
        <p:spPr>
          <a:xfrm>
            <a:off x="7164705" y="5322735"/>
            <a:ext cx="1367155"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ethyl + CO2</a:t>
            </a:r>
          </a:p>
        </p:txBody>
      </p:sp>
      <p:pic>
        <p:nvPicPr>
          <p:cNvPr id="101" name="图片 100"/>
          <p:cNvPicPr>
            <a:picLocks noChangeAspect="1"/>
          </p:cNvPicPr>
          <p:nvPr/>
        </p:nvPicPr>
        <p:blipFill>
          <a:blip r:embed="rId10"/>
          <a:srcRect l="3649" t="20811" r="9515" b="23591"/>
          <a:stretch>
            <a:fillRect/>
          </a:stretch>
        </p:blipFill>
        <p:spPr>
          <a:xfrm>
            <a:off x="7374890" y="4763135"/>
            <a:ext cx="946785" cy="408305"/>
          </a:xfrm>
          <a:prstGeom prst="rect">
            <a:avLst/>
          </a:prstGeom>
        </p:spPr>
      </p:pic>
      <p:pic>
        <p:nvPicPr>
          <p:cNvPr id="102" name="图片 101"/>
          <p:cNvPicPr>
            <a:picLocks noChangeAspect="1"/>
          </p:cNvPicPr>
          <p:nvPr/>
        </p:nvPicPr>
        <p:blipFill>
          <a:blip r:embed="rId11"/>
          <a:stretch>
            <a:fillRect/>
          </a:stretch>
        </p:blipFill>
        <p:spPr>
          <a:xfrm>
            <a:off x="7246620" y="3465830"/>
            <a:ext cx="1203325" cy="747395"/>
          </a:xfrm>
          <a:prstGeom prst="rect">
            <a:avLst/>
          </a:prstGeom>
        </p:spPr>
      </p:pic>
      <p:cxnSp>
        <p:nvCxnSpPr>
          <p:cNvPr id="103" name="直线箭头连接符 39"/>
          <p:cNvCxnSpPr>
            <a:stCxn id="38" idx="1"/>
            <a:endCxn id="41" idx="3"/>
          </p:cNvCxnSpPr>
          <p:nvPr/>
        </p:nvCxnSpPr>
        <p:spPr>
          <a:xfrm flipH="1">
            <a:off x="4590415" y="2061210"/>
            <a:ext cx="747395"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85" name="文本框 84"/>
          <p:cNvSpPr txBox="1"/>
          <p:nvPr/>
        </p:nvSpPr>
        <p:spPr>
          <a:xfrm>
            <a:off x="62230" y="6440170"/>
            <a:ext cx="3719830" cy="369570"/>
          </a:xfrm>
          <a:prstGeom prst="rect">
            <a:avLst/>
          </a:prstGeom>
          <a:noFill/>
        </p:spPr>
        <p:txBody>
          <a:bodyPr wrap="none" rtlCol="0">
            <a:spAutoFit/>
          </a:bodyPr>
          <a:lstStyle/>
          <a:p>
            <a:r>
              <a:rPr kumimoji="1" lang="en-US" altLang="zh-CN" b="1" dirty="0">
                <a:latin typeface="Times New Roman" panose="02020503050405090304" pitchFamily="18" charset="0"/>
                <a:cs typeface="Times New Roman" panose="02020503050405090304" pitchFamily="18" charset="0"/>
              </a:rPr>
              <a:t>Biology</a:t>
            </a:r>
            <a:r>
              <a:rPr kumimoji="1" lang="zh-CN" altLang="en-US" b="1" dirty="0">
                <a:latin typeface="Times New Roman" panose="02020503050405090304" pitchFamily="18" charset="0"/>
                <a:cs typeface="Times New Roman" panose="02020503050405090304" pitchFamily="18" charset="0"/>
              </a:rPr>
              <a:t> </a:t>
            </a:r>
            <a:r>
              <a:rPr kumimoji="1" lang="en-US" altLang="zh-CN" b="1" dirty="0">
                <a:latin typeface="Times New Roman" panose="02020503050405090304" pitchFamily="18" charset="0"/>
                <a:cs typeface="Times New Roman" panose="02020503050405090304" pitchFamily="18" charset="0"/>
              </a:rPr>
              <a:t>Preparatory Course Class</a:t>
            </a:r>
            <a:r>
              <a:rPr kumimoji="1" lang="zh-CN" altLang="en-US" b="1" dirty="0">
                <a:latin typeface="Times New Roman" panose="02020503050405090304" pitchFamily="18" charset="0"/>
                <a:cs typeface="Times New Roman" panose="02020503050405090304" pitchFamily="18" charset="0"/>
              </a:rPr>
              <a:t> </a:t>
            </a:r>
            <a:r>
              <a:rPr kumimoji="1" lang="en-US" altLang="zh-CN" b="1" dirty="0">
                <a:latin typeface="Times New Roman" panose="02020503050405090304" pitchFamily="18" charset="0"/>
                <a:cs typeface="Times New Roman" panose="02020503050405090304" pitchFamily="18" charset="0"/>
              </a:rPr>
              <a:t>9</a:t>
            </a:r>
            <a:endParaRPr kumimoji="1" lang="zh-CN" altLang="en-US" b="1" dirty="0">
              <a:latin typeface="Times New Roman" panose="02020503050405090304" pitchFamily="18" charset="0"/>
              <a:cs typeface="Times New Roman" panose="02020503050405090304" pitchFamily="18" charset="0"/>
            </a:endParaRPr>
          </a:p>
        </p:txBody>
      </p:sp>
      <p:sp>
        <p:nvSpPr>
          <p:cNvPr id="144" name="文本框 143"/>
          <p:cNvSpPr txBox="1"/>
          <p:nvPr/>
        </p:nvSpPr>
        <p:spPr>
          <a:xfrm>
            <a:off x="4185285" y="2247900"/>
            <a:ext cx="64008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CO2</a:t>
            </a:r>
          </a:p>
        </p:txBody>
      </p:sp>
      <p:pic>
        <p:nvPicPr>
          <p:cNvPr id="150" name="图片 149"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6200000" flipH="1" flipV="1">
            <a:off x="3069590" y="2321560"/>
            <a:ext cx="553085" cy="1466215"/>
          </a:xfrm>
          <a:prstGeom prst="rect">
            <a:avLst/>
          </a:prstGeom>
        </p:spPr>
      </p:pic>
      <p:grpSp>
        <p:nvGrpSpPr>
          <p:cNvPr id="193" name="组合 192"/>
          <p:cNvGrpSpPr/>
          <p:nvPr/>
        </p:nvGrpSpPr>
        <p:grpSpPr>
          <a:xfrm>
            <a:off x="13970" y="1877060"/>
            <a:ext cx="5909310" cy="3938270"/>
            <a:chOff x="22" y="2956"/>
            <a:chExt cx="9306" cy="6202"/>
          </a:xfrm>
        </p:grpSpPr>
        <p:grpSp>
          <p:nvGrpSpPr>
            <p:cNvPr id="47" name="组合 46"/>
            <p:cNvGrpSpPr/>
            <p:nvPr/>
          </p:nvGrpSpPr>
          <p:grpSpPr>
            <a:xfrm>
              <a:off x="169" y="2956"/>
              <a:ext cx="7060" cy="584"/>
              <a:chOff x="-1229" y="7128"/>
              <a:chExt cx="7060" cy="584"/>
            </a:xfrm>
          </p:grpSpPr>
          <p:sp>
            <p:nvSpPr>
              <p:cNvPr id="41" name="文本框 40"/>
              <p:cNvSpPr txBox="1"/>
              <p:nvPr/>
            </p:nvSpPr>
            <p:spPr>
              <a:xfrm>
                <a:off x="4143" y="7128"/>
                <a:ext cx="168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endParaRPr kumimoji="1" lang="zh-CN" altLang="en-US" b="1" dirty="0">
                  <a:latin typeface="Times New Roman" panose="02020503050405090304" pitchFamily="18" charset="0"/>
                  <a:cs typeface="Times New Roman" panose="02020503050405090304" pitchFamily="18" charset="0"/>
                </a:endParaRPr>
              </a:p>
            </p:txBody>
          </p:sp>
          <p:cxnSp>
            <p:nvCxnSpPr>
              <p:cNvPr id="45" name="直线箭头连接符 31"/>
              <p:cNvCxnSpPr>
                <a:stCxn id="41" idx="1"/>
                <a:endCxn id="46" idx="3"/>
              </p:cNvCxnSpPr>
              <p:nvPr/>
            </p:nvCxnSpPr>
            <p:spPr>
              <a:xfrm flipH="1">
                <a:off x="859" y="7418"/>
                <a:ext cx="3284" cy="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46" name="文本框 45"/>
              <p:cNvSpPr txBox="1"/>
              <p:nvPr/>
            </p:nvSpPr>
            <p:spPr>
              <a:xfrm>
                <a:off x="-1229" y="7132"/>
                <a:ext cx="208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Acetyl-CoA</a:t>
                </a:r>
              </a:p>
            </p:txBody>
          </p:sp>
        </p:grpSp>
        <p:pic>
          <p:nvPicPr>
            <p:cNvPr id="155" name="图片 154"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6860000" flipH="1" flipV="1">
              <a:off x="3903" y="1805"/>
              <a:ext cx="1143" cy="4958"/>
            </a:xfrm>
            <a:prstGeom prst="rect">
              <a:avLst/>
            </a:prstGeom>
          </p:spPr>
        </p:pic>
        <p:sp>
          <p:nvSpPr>
            <p:cNvPr id="158" name="文本框 157"/>
            <p:cNvSpPr txBox="1"/>
            <p:nvPr/>
          </p:nvSpPr>
          <p:spPr>
            <a:xfrm>
              <a:off x="7847" y="5071"/>
              <a:ext cx="100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CO2</a:t>
              </a:r>
            </a:p>
          </p:txBody>
        </p:sp>
        <p:grpSp>
          <p:nvGrpSpPr>
            <p:cNvPr id="167" name="组合 166"/>
            <p:cNvGrpSpPr/>
            <p:nvPr/>
          </p:nvGrpSpPr>
          <p:grpSpPr>
            <a:xfrm>
              <a:off x="22" y="4120"/>
              <a:ext cx="9307" cy="5038"/>
              <a:chOff x="22" y="4120"/>
              <a:chExt cx="9307" cy="5038"/>
            </a:xfrm>
          </p:grpSpPr>
          <p:grpSp>
            <p:nvGrpSpPr>
              <p:cNvPr id="152" name="组合 151"/>
              <p:cNvGrpSpPr/>
              <p:nvPr/>
            </p:nvGrpSpPr>
            <p:grpSpPr>
              <a:xfrm>
                <a:off x="22" y="4120"/>
                <a:ext cx="9307" cy="5038"/>
                <a:chOff x="22" y="4123"/>
                <a:chExt cx="8896" cy="4713"/>
              </a:xfrm>
            </p:grpSpPr>
            <p:grpSp>
              <p:nvGrpSpPr>
                <p:cNvPr id="148" name="组合 147"/>
                <p:cNvGrpSpPr/>
                <p:nvPr/>
              </p:nvGrpSpPr>
              <p:grpSpPr>
                <a:xfrm>
                  <a:off x="1746" y="4123"/>
                  <a:ext cx="7172" cy="4436"/>
                  <a:chOff x="1248" y="4371"/>
                  <a:chExt cx="7172" cy="4436"/>
                </a:xfrm>
              </p:grpSpPr>
              <p:grpSp>
                <p:nvGrpSpPr>
                  <p:cNvPr id="132" name="组合 131"/>
                  <p:cNvGrpSpPr/>
                  <p:nvPr/>
                </p:nvGrpSpPr>
                <p:grpSpPr>
                  <a:xfrm>
                    <a:off x="1248" y="4371"/>
                    <a:ext cx="6181" cy="4436"/>
                    <a:chOff x="6692" y="644"/>
                    <a:chExt cx="6181" cy="3817"/>
                  </a:xfrm>
                </p:grpSpPr>
                <p:grpSp>
                  <p:nvGrpSpPr>
                    <p:cNvPr id="127" name="组合 126"/>
                    <p:cNvGrpSpPr/>
                    <p:nvPr/>
                  </p:nvGrpSpPr>
                  <p:grpSpPr>
                    <a:xfrm>
                      <a:off x="6692" y="644"/>
                      <a:ext cx="6033" cy="3817"/>
                      <a:chOff x="6746" y="1012"/>
                      <a:chExt cx="6033" cy="3817"/>
                    </a:xfrm>
                  </p:grpSpPr>
                  <p:grpSp>
                    <p:nvGrpSpPr>
                      <p:cNvPr id="121" name="组合 120"/>
                      <p:cNvGrpSpPr/>
                      <p:nvPr/>
                    </p:nvGrpSpPr>
                    <p:grpSpPr>
                      <a:xfrm>
                        <a:off x="6746" y="1012"/>
                        <a:ext cx="6033" cy="3817"/>
                        <a:chOff x="6746" y="1216"/>
                        <a:chExt cx="6033" cy="3817"/>
                      </a:xfrm>
                    </p:grpSpPr>
                    <p:grpSp>
                      <p:nvGrpSpPr>
                        <p:cNvPr id="74" name="组合 73"/>
                        <p:cNvGrpSpPr/>
                        <p:nvPr/>
                      </p:nvGrpSpPr>
                      <p:grpSpPr>
                        <a:xfrm>
                          <a:off x="6746" y="1216"/>
                          <a:ext cx="6033" cy="3705"/>
                          <a:chOff x="6330" y="1222"/>
                          <a:chExt cx="6033" cy="3705"/>
                        </a:xfrm>
                      </p:grpSpPr>
                      <p:sp>
                        <p:nvSpPr>
                          <p:cNvPr id="50" name="文本框 49"/>
                          <p:cNvSpPr txBox="1"/>
                          <p:nvPr/>
                        </p:nvSpPr>
                        <p:spPr>
                          <a:xfrm>
                            <a:off x="6330" y="1222"/>
                            <a:ext cx="2188" cy="467"/>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oxaloacetate</a:t>
                            </a:r>
                          </a:p>
                        </p:txBody>
                      </p:sp>
                      <p:sp>
                        <p:nvSpPr>
                          <p:cNvPr id="51" name="文本框 50"/>
                          <p:cNvSpPr txBox="1"/>
                          <p:nvPr/>
                        </p:nvSpPr>
                        <p:spPr>
                          <a:xfrm>
                            <a:off x="10207" y="2054"/>
                            <a:ext cx="1288" cy="467"/>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citrate</a:t>
                            </a:r>
                          </a:p>
                        </p:txBody>
                      </p:sp>
                      <p:pic>
                        <p:nvPicPr>
                          <p:cNvPr id="72" name="图片 71"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2760000" flipH="1" flipV="1">
                            <a:off x="10362" y="2926"/>
                            <a:ext cx="847" cy="3154"/>
                          </a:xfrm>
                          <a:prstGeom prst="rect">
                            <a:avLst/>
                          </a:prstGeom>
                        </p:spPr>
                      </p:pic>
                    </p:grpSp>
                    <p:sp>
                      <p:nvSpPr>
                        <p:cNvPr id="93" name="文本框 92"/>
                        <p:cNvSpPr txBox="1"/>
                        <p:nvPr/>
                      </p:nvSpPr>
                      <p:spPr>
                        <a:xfrm>
                          <a:off x="7735" y="4566"/>
                          <a:ext cx="2357" cy="467"/>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succinyl-CoA</a:t>
                          </a:r>
                        </a:p>
                      </p:txBody>
                    </p:sp>
                  </p:grpSp>
                  <p:sp>
                    <p:nvSpPr>
                      <p:cNvPr id="76" name="矩形 75">
                        <a:hlinkClick r:id="rId14" action="ppaction://hlinksldjump"/>
                      </p:cNvPr>
                      <p:cNvSpPr/>
                      <p:nvPr/>
                    </p:nvSpPr>
                    <p:spPr>
                      <a:xfrm>
                        <a:off x="7158" y="2716"/>
                        <a:ext cx="2934" cy="467"/>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Citric acid cycle</a:t>
                        </a:r>
                      </a:p>
                    </p:txBody>
                  </p:sp>
                </p:grpSp>
                <p:pic>
                  <p:nvPicPr>
                    <p:cNvPr id="128" name="图片 127"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8300000" flipH="1" flipV="1">
                      <a:off x="11948" y="1651"/>
                      <a:ext cx="453" cy="1396"/>
                    </a:xfrm>
                    <a:prstGeom prst="rect">
                      <a:avLst/>
                    </a:prstGeom>
                  </p:spPr>
                </p:pic>
              </p:grpSp>
              <p:sp>
                <p:nvSpPr>
                  <p:cNvPr id="146" name="文本框 145"/>
                  <p:cNvSpPr txBox="1"/>
                  <p:nvPr/>
                </p:nvSpPr>
                <p:spPr>
                  <a:xfrm>
                    <a:off x="5532" y="6731"/>
                    <a:ext cx="2888" cy="547"/>
                  </a:xfrm>
                  <a:prstGeom prst="rect">
                    <a:avLst/>
                  </a:prstGeom>
                  <a:noFill/>
                </p:spPr>
                <p:txBody>
                  <a:bodyPr wrap="square" rtlCol="0" anchor="t">
                    <a:spAutoFit/>
                  </a:bodyPr>
                  <a:lstStyle/>
                  <a:p>
                    <a:pPr algn="l"/>
                    <a:r>
                      <a:rPr kumimoji="1" lang="en-US" altLang="zh-CN" b="1" dirty="0">
                        <a:latin typeface="Times New Roman" panose="02020503050405090304" pitchFamily="18" charset="0"/>
                        <a:cs typeface="Times New Roman" panose="02020503050405090304" pitchFamily="18" charset="0"/>
                      </a:rPr>
                      <a:t>ɑ-ketoglutarate</a:t>
                    </a:r>
                  </a:p>
                </p:txBody>
              </p:sp>
            </p:grpSp>
            <p:sp>
              <p:nvSpPr>
                <p:cNvPr id="149" name="左弧形箭头 148"/>
                <p:cNvSpPr/>
                <p:nvPr/>
              </p:nvSpPr>
              <p:spPr>
                <a:xfrm rot="21180000" flipV="1">
                  <a:off x="22" y="4396"/>
                  <a:ext cx="2237" cy="4440"/>
                </a:xfrm>
                <a:prstGeom prst="curved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66" name="组合 165"/>
              <p:cNvGrpSpPr/>
              <p:nvPr/>
            </p:nvGrpSpPr>
            <p:grpSpPr>
              <a:xfrm>
                <a:off x="6555" y="5425"/>
                <a:ext cx="2300" cy="3618"/>
                <a:chOff x="6555" y="5425"/>
                <a:chExt cx="2300" cy="3618"/>
              </a:xfrm>
            </p:grpSpPr>
            <p:pic>
              <p:nvPicPr>
                <p:cNvPr id="156" name="图片 155"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9020000" flipV="1">
                  <a:off x="6555" y="8099"/>
                  <a:ext cx="1418" cy="944"/>
                </a:xfrm>
                <a:prstGeom prst="rect">
                  <a:avLst/>
                </a:prstGeom>
              </p:spPr>
            </p:pic>
            <p:pic>
              <p:nvPicPr>
                <p:cNvPr id="157" name="图片 156" descr="3637549"/>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8300000" flipV="1">
                  <a:off x="7464" y="5048"/>
                  <a:ext cx="707" cy="1460"/>
                </a:xfrm>
                <a:prstGeom prst="rect">
                  <a:avLst/>
                </a:prstGeom>
              </p:spPr>
            </p:pic>
            <p:sp>
              <p:nvSpPr>
                <p:cNvPr id="159" name="文本框 158"/>
                <p:cNvSpPr txBox="1"/>
                <p:nvPr/>
              </p:nvSpPr>
              <p:spPr>
                <a:xfrm>
                  <a:off x="7847" y="7742"/>
                  <a:ext cx="100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CO2</a:t>
                  </a:r>
                </a:p>
              </p:txBody>
            </p:sp>
          </p:grpSp>
        </p:grpSp>
      </p:grpSp>
      <p:pic>
        <p:nvPicPr>
          <p:cNvPr id="160" name="图片 159"/>
          <p:cNvPicPr>
            <a:picLocks noChangeAspect="1"/>
          </p:cNvPicPr>
          <p:nvPr/>
        </p:nvPicPr>
        <p:blipFill>
          <a:blip r:embed="rId15"/>
          <a:srcRect t="37358" r="23755"/>
          <a:stretch>
            <a:fillRect/>
          </a:stretch>
        </p:blipFill>
        <p:spPr>
          <a:xfrm>
            <a:off x="9484995" y="4991100"/>
            <a:ext cx="2025650" cy="1279525"/>
          </a:xfrm>
          <a:prstGeom prst="rect">
            <a:avLst/>
          </a:prstGeom>
        </p:spPr>
      </p:pic>
      <p:sp>
        <p:nvSpPr>
          <p:cNvPr id="161" name="矩形 160"/>
          <p:cNvSpPr/>
          <p:nvPr/>
        </p:nvSpPr>
        <p:spPr>
          <a:xfrm>
            <a:off x="10822940" y="4502150"/>
            <a:ext cx="1097280" cy="94488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63" name="矩形 162"/>
          <p:cNvSpPr/>
          <p:nvPr/>
        </p:nvSpPr>
        <p:spPr>
          <a:xfrm>
            <a:off x="11294745" y="5393690"/>
            <a:ext cx="153670" cy="3683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165" name="图片 164"/>
          <p:cNvPicPr>
            <a:picLocks noChangeAspect="1"/>
          </p:cNvPicPr>
          <p:nvPr/>
        </p:nvPicPr>
        <p:blipFill>
          <a:blip r:embed="rId16"/>
          <a:stretch>
            <a:fillRect/>
          </a:stretch>
        </p:blipFill>
        <p:spPr>
          <a:xfrm>
            <a:off x="148590" y="1266825"/>
            <a:ext cx="1217930" cy="564515"/>
          </a:xfrm>
          <a:prstGeom prst="rect">
            <a:avLst/>
          </a:prstGeom>
        </p:spPr>
      </p:pic>
      <p:cxnSp>
        <p:nvCxnSpPr>
          <p:cNvPr id="190" name="曲线连接符 189"/>
          <p:cNvCxnSpPr>
            <a:stCxn id="41" idx="1"/>
            <a:endCxn id="144" idx="1"/>
          </p:cNvCxnSpPr>
          <p:nvPr/>
        </p:nvCxnSpPr>
        <p:spPr>
          <a:xfrm rot="10800000" flipH="1" flipV="1">
            <a:off x="3518535" y="2061210"/>
            <a:ext cx="666750" cy="370840"/>
          </a:xfrm>
          <a:prstGeom prst="curvedConnector3">
            <a:avLst>
              <a:gd name="adj1" fmla="val -35714"/>
            </a:avLst>
          </a:prstGeom>
          <a:ln w="12700" cmpd="sng">
            <a:tailEnd type="arrow"/>
          </a:ln>
        </p:spPr>
        <p:style>
          <a:lnRef idx="1">
            <a:schemeClr val="dk1"/>
          </a:lnRef>
          <a:fillRef idx="0">
            <a:schemeClr val="dk1"/>
          </a:fillRef>
          <a:effectRef idx="0">
            <a:schemeClr val="dk1"/>
          </a:effectRef>
          <a:fontRef idx="minor">
            <a:schemeClr val="tx1"/>
          </a:fontRef>
        </p:style>
      </p:cxnSp>
      <p:sp>
        <p:nvSpPr>
          <p:cNvPr id="191" name="矩形 190">
            <a:hlinkClick r:id="rId17" action="ppaction://hlinksldjump"/>
          </p:cNvPr>
          <p:cNvSpPr/>
          <p:nvPr/>
        </p:nvSpPr>
        <p:spPr>
          <a:xfrm>
            <a:off x="1506855" y="1140460"/>
            <a:ext cx="2011680" cy="922020"/>
          </a:xfrm>
          <a:prstGeom prst="rect">
            <a:avLst/>
          </a:prstGeom>
          <a:noFill/>
        </p:spPr>
        <p:txBody>
          <a:bodyPr wrap="square" rtlCol="0">
            <a:spAutoFit/>
          </a:bodyPr>
          <a:lstStyle/>
          <a:p>
            <a:pPr algn="ctr"/>
            <a:r>
              <a:rPr kumimoji="1" lang="en-US" altLang="zh-CN" b="1" dirty="0">
                <a:solidFill>
                  <a:schemeClr val="accent1"/>
                </a:solidFill>
                <a:latin typeface="Times New Roman" panose="02020503050405090304" pitchFamily="18" charset="0"/>
                <a:cs typeface="Times New Roman" panose="02020503050405090304" pitchFamily="18" charset="0"/>
              </a:rPr>
              <a:t>Oxidative decarboxylation of pyruvate</a:t>
            </a:r>
          </a:p>
        </p:txBody>
      </p:sp>
      <p:pic>
        <p:nvPicPr>
          <p:cNvPr id="192" name="图片 191"/>
          <p:cNvPicPr>
            <a:picLocks noChangeAspect="1"/>
          </p:cNvPicPr>
          <p:nvPr/>
        </p:nvPicPr>
        <p:blipFill>
          <a:blip r:embed="rId18">
            <a:lum contrast="18000"/>
          </a:blip>
          <a:stretch>
            <a:fillRect/>
          </a:stretch>
        </p:blipFill>
        <p:spPr>
          <a:xfrm>
            <a:off x="5241290" y="1140460"/>
            <a:ext cx="1264285" cy="674370"/>
          </a:xfrm>
          <a:prstGeom prst="rect">
            <a:avLst/>
          </a:prstGeom>
        </p:spPr>
      </p:pic>
      <p:sp>
        <p:nvSpPr>
          <p:cNvPr id="194" name="文本框 193">
            <a:hlinkClick r:id="rId19" action="ppaction://hlinksldjump"/>
          </p:cNvPr>
          <p:cNvSpPr txBox="1"/>
          <p:nvPr/>
        </p:nvSpPr>
        <p:spPr>
          <a:xfrm>
            <a:off x="6304280" y="2077085"/>
            <a:ext cx="2227580" cy="645160"/>
          </a:xfrm>
          <a:prstGeom prst="rect">
            <a:avLst/>
          </a:prstGeom>
          <a:noFill/>
        </p:spPr>
        <p:txBody>
          <a:bodyPr wrap="none" rtlCol="0">
            <a:spAutoFit/>
          </a:bodyPr>
          <a:lstStyle/>
          <a:p>
            <a:pPr algn="ctr"/>
            <a:r>
              <a:rPr kumimoji="1" lang="en-US" altLang="zh-CN" b="1" dirty="0">
                <a:solidFill>
                  <a:schemeClr val="accent5">
                    <a:lumMod val="75000"/>
                  </a:schemeClr>
                </a:solidFill>
                <a:latin typeface="Times New Roman" panose="02020503050405090304" pitchFamily="18" charset="0"/>
                <a:cs typeface="Times New Roman" panose="02020503050405090304" pitchFamily="18" charset="0"/>
              </a:rPr>
              <a:t>Entry of some </a:t>
            </a:r>
          </a:p>
          <a:p>
            <a:pPr algn="ctr"/>
            <a:r>
              <a:rPr kumimoji="1" lang="en-US" altLang="zh-CN" b="1" dirty="0">
                <a:solidFill>
                  <a:schemeClr val="accent5">
                    <a:lumMod val="75000"/>
                  </a:schemeClr>
                </a:solidFill>
                <a:latin typeface="Times New Roman" panose="02020503050405090304" pitchFamily="18" charset="0"/>
                <a:cs typeface="Times New Roman" panose="02020503050405090304" pitchFamily="18" charset="0"/>
              </a:rPr>
              <a:t>other carbohydrates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10</a:t>
            </a:fld>
            <a:endParaRPr kumimoji="1" lang="zh-CN" altLang="en-US"/>
          </a:p>
        </p:txBody>
      </p:sp>
      <p:sp>
        <p:nvSpPr>
          <p:cNvPr id="3" name="文本框 2"/>
          <p:cNvSpPr txBox="1"/>
          <p:nvPr/>
        </p:nvSpPr>
        <p:spPr>
          <a:xfrm>
            <a:off x="2656572" y="-24384"/>
            <a:ext cx="687768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Phosphorylation of fructose phosphate</a:t>
            </a:r>
          </a:p>
        </p:txBody>
      </p:sp>
      <p:sp>
        <p:nvSpPr>
          <p:cNvPr id="4" name="文本框 3"/>
          <p:cNvSpPr txBox="1"/>
          <p:nvPr/>
        </p:nvSpPr>
        <p:spPr>
          <a:xfrm>
            <a:off x="57785" y="772795"/>
            <a:ext cx="5557520" cy="5169535"/>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irreversible (key site for regulation)</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first “commited” reaction in the glycolytic pathway former chemicals has other fates, but 1,6-FBP is targeted for glycolysis</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some bacteria and protists, perhaps all plants use bisphosphate instead of ATP as the phosphoryl group donor</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PFK-1 undergoes complex allosteric regulation</a:t>
            </a:r>
            <a:endParaRPr kumimoji="1" lang="en-US" altLang="zh-CN" b="1" dirty="0">
              <a:latin typeface="Times New Roman" panose="02020503050405090304" pitchFamily="18" charset="0"/>
              <a:cs typeface="Times New Roman" panose="02020503050405090304" pitchFamily="18" charset="0"/>
            </a:endParaRPr>
          </a:p>
          <a:p>
            <a:pPr indent="0" algn="l">
              <a:buFont typeface="Arial" panose="020B0604020202090204" pitchFamily="34" charset="0"/>
              <a:buNone/>
            </a:pPr>
            <a:endParaRPr kumimoji="1" lang="en-US" altLang="zh-CN" b="1" dirty="0">
              <a:latin typeface="Times New Roman" panose="02020503050405090304" pitchFamily="18" charset="0"/>
              <a:cs typeface="Times New Roman" panose="02020503050405090304" pitchFamily="18" charset="0"/>
            </a:endParaRPr>
          </a:p>
        </p:txBody>
      </p:sp>
      <p:grpSp>
        <p:nvGrpSpPr>
          <p:cNvPr id="7" name="组合 6"/>
          <p:cNvGrpSpPr/>
          <p:nvPr/>
        </p:nvGrpSpPr>
        <p:grpSpPr>
          <a:xfrm>
            <a:off x="5492750" y="3910330"/>
            <a:ext cx="6517005" cy="2032000"/>
            <a:chOff x="8631" y="7520"/>
            <a:chExt cx="10263" cy="3200"/>
          </a:xfrm>
        </p:grpSpPr>
        <p:pic>
          <p:nvPicPr>
            <p:cNvPr id="5" name="图片 4"/>
            <p:cNvPicPr>
              <a:picLocks noChangeAspect="1"/>
            </p:cNvPicPr>
            <p:nvPr/>
          </p:nvPicPr>
          <p:blipFill>
            <a:blip r:embed="rId3"/>
            <a:stretch>
              <a:fillRect/>
            </a:stretch>
          </p:blipFill>
          <p:spPr>
            <a:xfrm>
              <a:off x="8631" y="7654"/>
              <a:ext cx="6634" cy="3066"/>
            </a:xfrm>
            <a:prstGeom prst="rect">
              <a:avLst/>
            </a:prstGeom>
          </p:spPr>
        </p:pic>
        <p:pic>
          <p:nvPicPr>
            <p:cNvPr id="6" name="图片 5"/>
            <p:cNvPicPr>
              <a:picLocks noChangeAspect="1"/>
            </p:cNvPicPr>
            <p:nvPr/>
          </p:nvPicPr>
          <p:blipFill>
            <a:blip r:embed="rId4"/>
            <a:srcRect l="4884"/>
            <a:stretch>
              <a:fillRect/>
            </a:stretch>
          </p:blipFill>
          <p:spPr>
            <a:xfrm>
              <a:off x="14785" y="7520"/>
              <a:ext cx="4109" cy="3200"/>
            </a:xfrm>
            <a:prstGeom prst="rect">
              <a:avLst/>
            </a:prstGeom>
          </p:spPr>
        </p:pic>
      </p:grpSp>
      <p:grpSp>
        <p:nvGrpSpPr>
          <p:cNvPr id="19" name="组合 18"/>
          <p:cNvGrpSpPr/>
          <p:nvPr/>
        </p:nvGrpSpPr>
        <p:grpSpPr>
          <a:xfrm>
            <a:off x="5615305" y="993775"/>
            <a:ext cx="5441315" cy="3161665"/>
            <a:chOff x="8843" y="1565"/>
            <a:chExt cx="8569" cy="4979"/>
          </a:xfrm>
        </p:grpSpPr>
        <p:sp>
          <p:nvSpPr>
            <p:cNvPr id="8" name="文本框 7"/>
            <p:cNvSpPr txBox="1"/>
            <p:nvPr/>
          </p:nvSpPr>
          <p:spPr>
            <a:xfrm>
              <a:off x="16404" y="3702"/>
              <a:ext cx="1008" cy="580"/>
            </a:xfrm>
            <a:prstGeom prst="rect">
              <a:avLst/>
            </a:prstGeom>
            <a:noFill/>
          </p:spPr>
          <p:txBody>
            <a:bodyPr wrap="none" rtlCol="0">
              <a:spAutoFit/>
            </a:bodyPr>
            <a:lstStyle/>
            <a:p>
              <a:pPr algn="l"/>
              <a:r>
                <a:rPr kumimoji="1" lang="en-US" altLang="zh-CN" b="1" dirty="0">
                  <a:solidFill>
                    <a:schemeClr val="accent2">
                      <a:lumMod val="75000"/>
                    </a:schemeClr>
                  </a:solidFill>
                  <a:latin typeface="Times New Roman" panose="02020503050405090304" pitchFamily="18" charset="0"/>
                  <a:cs typeface="Times New Roman" panose="02020503050405090304" pitchFamily="18" charset="0"/>
                </a:rPr>
                <a:t>ATP</a:t>
              </a:r>
            </a:p>
          </p:txBody>
        </p:sp>
        <p:sp>
          <p:nvSpPr>
            <p:cNvPr id="9" name="文本框 8"/>
            <p:cNvSpPr txBox="1"/>
            <p:nvPr/>
          </p:nvSpPr>
          <p:spPr>
            <a:xfrm>
              <a:off x="9302" y="4282"/>
              <a:ext cx="3628" cy="580"/>
            </a:xfrm>
            <a:prstGeom prst="rect">
              <a:avLst/>
            </a:prstGeom>
            <a:noFill/>
          </p:spPr>
          <p:txBody>
            <a:bodyPr wrap="none" rtlCol="0">
              <a:spAutoFit/>
            </a:bodyPr>
            <a:lstStyle/>
            <a:p>
              <a:pPr algn="l"/>
              <a:r>
                <a:rPr kumimoji="1" lang="en-US" altLang="zh-CN" b="1" dirty="0">
                  <a:solidFill>
                    <a:schemeClr val="accent2">
                      <a:lumMod val="75000"/>
                    </a:schemeClr>
                  </a:solidFill>
                  <a:latin typeface="Times New Roman" panose="02020503050405090304" pitchFamily="18" charset="0"/>
                  <a:cs typeface="Times New Roman" panose="02020503050405090304" pitchFamily="18" charset="0"/>
                </a:rPr>
                <a:t>Ribulose-5-phosphate</a:t>
              </a:r>
            </a:p>
          </p:txBody>
        </p:sp>
        <p:sp>
          <p:nvSpPr>
            <p:cNvPr id="10" name="文本框 9"/>
            <p:cNvSpPr txBox="1"/>
            <p:nvPr/>
          </p:nvSpPr>
          <p:spPr>
            <a:xfrm>
              <a:off x="8843" y="2291"/>
              <a:ext cx="4238" cy="580"/>
            </a:xfrm>
            <a:prstGeom prst="rect">
              <a:avLst/>
            </a:prstGeom>
            <a:noFill/>
          </p:spPr>
          <p:txBody>
            <a:bodyPr wrap="none" rtlCol="0">
              <a:spAutoFit/>
            </a:bodyPr>
            <a:lstStyle/>
            <a:p>
              <a:pPr algn="l"/>
              <a:r>
                <a:rPr kumimoji="1" lang="en-US" altLang="zh-CN" b="1" dirty="0">
                  <a:solidFill>
                    <a:schemeClr val="accent2">
                      <a:lumMod val="75000"/>
                    </a:schemeClr>
                  </a:solidFill>
                  <a:latin typeface="Times New Roman" panose="02020503050405090304" pitchFamily="18" charset="0"/>
                  <a:cs typeface="Times New Roman" panose="02020503050405090304" pitchFamily="18" charset="0"/>
                </a:rPr>
                <a:t>fructose-2,6-bisphosphate</a:t>
              </a:r>
            </a:p>
          </p:txBody>
        </p:sp>
        <p:sp>
          <p:nvSpPr>
            <p:cNvPr id="11" name="文本框 10"/>
            <p:cNvSpPr txBox="1"/>
            <p:nvPr/>
          </p:nvSpPr>
          <p:spPr>
            <a:xfrm>
              <a:off x="16304" y="1565"/>
              <a:ext cx="1108" cy="1016"/>
            </a:xfrm>
            <a:prstGeom prst="rect">
              <a:avLst/>
            </a:prstGeom>
            <a:noFill/>
          </p:spPr>
          <p:txBody>
            <a:bodyPr wrap="none" rtlCol="0">
              <a:spAutoFit/>
            </a:bodyPr>
            <a:lstStyle/>
            <a:p>
              <a:pPr algn="l"/>
              <a:r>
                <a:rPr kumimoji="1" lang="en-US" altLang="zh-CN" b="1" dirty="0">
                  <a:solidFill>
                    <a:schemeClr val="accent2">
                      <a:lumMod val="75000"/>
                    </a:schemeClr>
                  </a:solidFill>
                  <a:latin typeface="Times New Roman" panose="02020503050405090304" pitchFamily="18" charset="0"/>
                  <a:cs typeface="Times New Roman" panose="02020503050405090304" pitchFamily="18" charset="0"/>
                </a:rPr>
                <a:t>ADP</a:t>
              </a:r>
            </a:p>
            <a:p>
              <a:pPr algn="l"/>
              <a:r>
                <a:rPr kumimoji="1" lang="en-US" altLang="zh-CN" b="1" dirty="0">
                  <a:solidFill>
                    <a:schemeClr val="accent2">
                      <a:lumMod val="75000"/>
                    </a:schemeClr>
                  </a:solidFill>
                  <a:latin typeface="Times New Roman" panose="02020503050405090304" pitchFamily="18" charset="0"/>
                  <a:cs typeface="Times New Roman" panose="02020503050405090304" pitchFamily="18" charset="0"/>
                </a:rPr>
                <a:t>AMP</a:t>
              </a:r>
            </a:p>
          </p:txBody>
        </p:sp>
        <p:cxnSp>
          <p:nvCxnSpPr>
            <p:cNvPr id="12" name="曲线连接符 11"/>
            <p:cNvCxnSpPr>
              <a:stCxn id="10" idx="3"/>
            </p:cNvCxnSpPr>
            <p:nvPr/>
          </p:nvCxnSpPr>
          <p:spPr>
            <a:xfrm>
              <a:off x="13081" y="2581"/>
              <a:ext cx="805" cy="3963"/>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3" name="曲线连接符 12"/>
            <p:cNvCxnSpPr>
              <a:stCxn id="9" idx="3"/>
            </p:cNvCxnSpPr>
            <p:nvPr/>
          </p:nvCxnSpPr>
          <p:spPr>
            <a:xfrm>
              <a:off x="12930" y="4572"/>
              <a:ext cx="956" cy="1972"/>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4" name="曲线连接符 13"/>
            <p:cNvCxnSpPr>
              <a:stCxn id="11" idx="1"/>
            </p:cNvCxnSpPr>
            <p:nvPr/>
          </p:nvCxnSpPr>
          <p:spPr>
            <a:xfrm rot="10800000" flipV="1">
              <a:off x="13886" y="2072"/>
              <a:ext cx="2418" cy="4471"/>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5" name="曲线连接符 14"/>
            <p:cNvCxnSpPr>
              <a:stCxn id="8" idx="1"/>
            </p:cNvCxnSpPr>
            <p:nvPr/>
          </p:nvCxnSpPr>
          <p:spPr>
            <a:xfrm rot="10800000" flipV="1">
              <a:off x="13886" y="3991"/>
              <a:ext cx="2518" cy="2551"/>
            </a:xfrm>
            <a:prstGeom prst="curvedConnector2">
              <a:avLst/>
            </a:prstGeom>
            <a:ln w="12700" cmpd="sng">
              <a:tailEnd type="arrow"/>
            </a:ln>
          </p:spPr>
          <p:style>
            <a:lnRef idx="1">
              <a:schemeClr val="dk1"/>
            </a:lnRef>
            <a:fillRef idx="0">
              <a:schemeClr val="dk1"/>
            </a:fillRef>
            <a:effectRef idx="0">
              <a:schemeClr val="dk1"/>
            </a:effectRef>
            <a:fontRef idx="minor">
              <a:schemeClr val="tx1"/>
            </a:fontRef>
          </p:style>
        </p:cxnSp>
        <p:pic>
          <p:nvPicPr>
            <p:cNvPr id="68" name="图片 67"/>
            <p:cNvPicPr>
              <a:picLocks noChangeAspect="1"/>
            </p:cNvPicPr>
            <p:nvPr/>
          </p:nvPicPr>
          <p:blipFill>
            <a:blip r:embed="rId5"/>
            <a:stretch>
              <a:fillRect/>
            </a:stretch>
          </p:blipFill>
          <p:spPr>
            <a:xfrm>
              <a:off x="12930" y="3319"/>
              <a:ext cx="505" cy="516"/>
            </a:xfrm>
            <a:prstGeom prst="rect">
              <a:avLst/>
            </a:prstGeom>
          </p:spPr>
        </p:pic>
        <p:pic>
          <p:nvPicPr>
            <p:cNvPr id="16" name="图片 15"/>
            <p:cNvPicPr>
              <a:picLocks noChangeAspect="1"/>
            </p:cNvPicPr>
            <p:nvPr/>
          </p:nvPicPr>
          <p:blipFill>
            <a:blip r:embed="rId5"/>
            <a:stretch>
              <a:fillRect/>
            </a:stretch>
          </p:blipFill>
          <p:spPr>
            <a:xfrm>
              <a:off x="12930" y="5009"/>
              <a:ext cx="505" cy="516"/>
            </a:xfrm>
            <a:prstGeom prst="rect">
              <a:avLst/>
            </a:prstGeom>
          </p:spPr>
        </p:pic>
        <p:pic>
          <p:nvPicPr>
            <p:cNvPr id="17" name="图片 16"/>
            <p:cNvPicPr>
              <a:picLocks noChangeAspect="1"/>
            </p:cNvPicPr>
            <p:nvPr/>
          </p:nvPicPr>
          <p:blipFill>
            <a:blip r:embed="rId5"/>
            <a:stretch>
              <a:fillRect/>
            </a:stretch>
          </p:blipFill>
          <p:spPr>
            <a:xfrm>
              <a:off x="15015" y="3060"/>
              <a:ext cx="505" cy="516"/>
            </a:xfrm>
            <a:prstGeom prst="rect">
              <a:avLst/>
            </a:prstGeom>
          </p:spPr>
        </p:pic>
        <p:pic>
          <p:nvPicPr>
            <p:cNvPr id="60" name="图片 59"/>
            <p:cNvPicPr>
              <a:picLocks noChangeAspect="1"/>
            </p:cNvPicPr>
            <p:nvPr/>
          </p:nvPicPr>
          <p:blipFill>
            <a:blip r:embed="rId6"/>
            <a:stretch>
              <a:fillRect/>
            </a:stretch>
          </p:blipFill>
          <p:spPr>
            <a:xfrm>
              <a:off x="15016" y="4572"/>
              <a:ext cx="504" cy="515"/>
            </a:xfrm>
            <a:prstGeom prst="rect">
              <a:avLst/>
            </a:prstGeom>
          </p:spPr>
        </p:pic>
      </p:grpSp>
      <p:sp>
        <p:nvSpPr>
          <p:cNvPr id="21" name="操作按钮: 后退或上一个 20">
            <a:hlinkClick r:id="rId7" action="ppaction://hlinksldjump" highlightClick="1"/>
            <a:extLst>
              <a:ext uri="{FF2B5EF4-FFF2-40B4-BE49-F238E27FC236}">
                <a16:creationId xmlns:a16="http://schemas.microsoft.com/office/drawing/2014/main" id="{123B3D45-087C-1A41-9232-0959D2E89C32}"/>
              </a:ext>
            </a:extLst>
          </p:cNvPr>
          <p:cNvSpPr/>
          <p:nvPr/>
        </p:nvSpPr>
        <p:spPr>
          <a:xfrm>
            <a:off x="57785"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11</a:t>
            </a:fld>
            <a:endParaRPr kumimoji="1" lang="zh-CN" altLang="en-US"/>
          </a:p>
        </p:txBody>
      </p:sp>
      <p:sp>
        <p:nvSpPr>
          <p:cNvPr id="3" name="文本框 2"/>
          <p:cNvSpPr txBox="1"/>
          <p:nvPr/>
        </p:nvSpPr>
        <p:spPr>
          <a:xfrm>
            <a:off x="3656380" y="-24384"/>
            <a:ext cx="487807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Fate of the glucose carbons</a:t>
            </a:r>
          </a:p>
        </p:txBody>
      </p:sp>
      <p:pic>
        <p:nvPicPr>
          <p:cNvPr id="4" name="图片 3"/>
          <p:cNvPicPr>
            <a:picLocks noChangeAspect="1"/>
          </p:cNvPicPr>
          <p:nvPr/>
        </p:nvPicPr>
        <p:blipFill>
          <a:blip r:embed="rId3"/>
          <a:srcRect l="3201" t="5858" r="2530"/>
          <a:stretch>
            <a:fillRect/>
          </a:stretch>
        </p:blipFill>
        <p:spPr>
          <a:xfrm>
            <a:off x="132715" y="847090"/>
            <a:ext cx="5407025" cy="5354320"/>
          </a:xfrm>
          <a:prstGeom prst="rect">
            <a:avLst/>
          </a:prstGeom>
        </p:spPr>
      </p:pic>
      <p:pic>
        <p:nvPicPr>
          <p:cNvPr id="5" name="图片 4"/>
          <p:cNvPicPr>
            <a:picLocks noChangeAspect="1"/>
          </p:cNvPicPr>
          <p:nvPr/>
        </p:nvPicPr>
        <p:blipFill>
          <a:blip r:embed="rId4"/>
          <a:stretch>
            <a:fillRect/>
          </a:stretch>
        </p:blipFill>
        <p:spPr>
          <a:xfrm>
            <a:off x="5705475" y="4359910"/>
            <a:ext cx="4934585" cy="2483485"/>
          </a:xfrm>
          <a:prstGeom prst="rect">
            <a:avLst/>
          </a:prstGeom>
        </p:spPr>
      </p:pic>
      <p:sp>
        <p:nvSpPr>
          <p:cNvPr id="7" name="文本框 6"/>
          <p:cNvSpPr txBox="1"/>
          <p:nvPr/>
        </p:nvSpPr>
        <p:spPr>
          <a:xfrm>
            <a:off x="5705475" y="752475"/>
            <a:ext cx="6183630" cy="341503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Just remember the phosphorylated carbons (C-1 and C-6 in hexose) remain phosphorylated in the triose (C-3)</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After the triose isomerase reaction, the carbon atoms derived from C-1, C-2 and C-3 of the starting glucose cannot be chemically distinguished from the C-6, C-5 and C-4, coordinatedly.</a:t>
            </a:r>
          </a:p>
        </p:txBody>
      </p:sp>
      <p:sp>
        <p:nvSpPr>
          <p:cNvPr id="9" name="操作按钮: 后退或上一个 8">
            <a:hlinkClick r:id="rId5" action="ppaction://hlinksldjump" highlightClick="1"/>
            <a:extLst>
              <a:ext uri="{FF2B5EF4-FFF2-40B4-BE49-F238E27FC236}">
                <a16:creationId xmlns:a16="http://schemas.microsoft.com/office/drawing/2014/main" id="{92F10EC5-CB1C-A649-A855-7DCFEF5122B4}"/>
              </a:ext>
            </a:extLst>
          </p:cNvPr>
          <p:cNvSpPr/>
          <p:nvPr/>
        </p:nvSpPr>
        <p:spPr>
          <a:xfrm>
            <a:off x="132715" y="6179279"/>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12</a:t>
            </a:fld>
            <a:endParaRPr kumimoji="1" lang="zh-CN" altLang="en-US"/>
          </a:p>
        </p:txBody>
      </p:sp>
      <p:sp>
        <p:nvSpPr>
          <p:cNvPr id="3" name="文本框 2"/>
          <p:cNvSpPr txBox="1"/>
          <p:nvPr/>
        </p:nvSpPr>
        <p:spPr>
          <a:xfrm>
            <a:off x="4609832" y="-24384"/>
            <a:ext cx="297116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Pyruvate kinase</a:t>
            </a:r>
          </a:p>
        </p:txBody>
      </p:sp>
      <p:pic>
        <p:nvPicPr>
          <p:cNvPr id="4" name="图片 3"/>
          <p:cNvPicPr>
            <a:picLocks noChangeAspect="1"/>
          </p:cNvPicPr>
          <p:nvPr/>
        </p:nvPicPr>
        <p:blipFill>
          <a:blip r:embed="rId3"/>
          <a:srcRect l="773" b="7508"/>
          <a:stretch>
            <a:fillRect/>
          </a:stretch>
        </p:blipFill>
        <p:spPr>
          <a:xfrm>
            <a:off x="7928610" y="-24130"/>
            <a:ext cx="3425190" cy="4075430"/>
          </a:xfrm>
          <a:prstGeom prst="rect">
            <a:avLst/>
          </a:prstGeom>
        </p:spPr>
      </p:pic>
      <p:sp>
        <p:nvSpPr>
          <p:cNvPr id="5" name="文本框 4"/>
          <p:cNvSpPr txBox="1"/>
          <p:nvPr/>
        </p:nvSpPr>
        <p:spPr>
          <a:xfrm>
            <a:off x="244475" y="64770"/>
            <a:ext cx="6216015" cy="2553335"/>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000" b="1" dirty="0">
                <a:solidFill>
                  <a:srgbClr val="C00000"/>
                </a:solidFill>
                <a:latin typeface="Times New Roman" panose="02020503050405090304" pitchFamily="18" charset="0"/>
                <a:cs typeface="Times New Roman" panose="02020503050405090304" pitchFamily="18" charset="0"/>
              </a:rPr>
              <a:t>Irreversible</a:t>
            </a: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Pyruvate kinase requires K+ and either Mg2+ or Mn2+</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The product pyruvate first appears in its enol form, then tautomerizes rapidly and nonenzymeticly to its keto form, which predominates at neutral pH</a:t>
            </a:r>
          </a:p>
        </p:txBody>
      </p:sp>
      <p:pic>
        <p:nvPicPr>
          <p:cNvPr id="6" name="图片 5"/>
          <p:cNvPicPr>
            <a:picLocks noChangeAspect="1"/>
          </p:cNvPicPr>
          <p:nvPr/>
        </p:nvPicPr>
        <p:blipFill>
          <a:blip r:embed="rId4">
            <a:lum bright="-12000" contrast="42000"/>
          </a:blip>
          <a:srcRect l="7753" t="4282" r="2638" b="3056"/>
          <a:stretch>
            <a:fillRect/>
          </a:stretch>
        </p:blipFill>
        <p:spPr>
          <a:xfrm>
            <a:off x="31750" y="2703830"/>
            <a:ext cx="7418070" cy="4104640"/>
          </a:xfrm>
          <a:prstGeom prst="rect">
            <a:avLst/>
          </a:prstGeom>
        </p:spPr>
      </p:pic>
      <p:sp>
        <p:nvSpPr>
          <p:cNvPr id="7" name="文本框 6"/>
          <p:cNvSpPr txBox="1"/>
          <p:nvPr/>
        </p:nvSpPr>
        <p:spPr>
          <a:xfrm>
            <a:off x="7150100" y="4051300"/>
            <a:ext cx="4982845" cy="2861310"/>
          </a:xfrm>
          <a:prstGeom prst="rect">
            <a:avLst/>
          </a:prstGeom>
          <a:noFill/>
        </p:spPr>
        <p:txBody>
          <a:bodyPr wrap="square" rtlCol="0" anchor="t">
            <a:spAutoFit/>
          </a:bodyPr>
          <a:lstStyle/>
          <a:p>
            <a:pPr indent="0" algn="l">
              <a:buFont typeface="Arial" panose="020B0604020202090204" pitchFamily="34" charset="0"/>
              <a:buNone/>
            </a:pPr>
            <a:r>
              <a:rPr kumimoji="1" lang="en-US" altLang="zh-CN" sz="2000" b="1" dirty="0">
                <a:latin typeface="Times New Roman" panose="02020503050405090304" pitchFamily="18" charset="0"/>
                <a:cs typeface="Times New Roman" panose="02020503050405090304" pitchFamily="18" charset="0"/>
                <a:sym typeface="+mn-ea"/>
              </a:rPr>
              <a:t>Pyruvate kinase is under tight </a:t>
            </a:r>
            <a:r>
              <a:rPr kumimoji="1" lang="en-US" altLang="zh-CN" sz="2000" b="1" dirty="0">
                <a:solidFill>
                  <a:srgbClr val="C00000"/>
                </a:solidFill>
                <a:latin typeface="Times New Roman" panose="02020503050405090304" pitchFamily="18" charset="0"/>
                <a:cs typeface="Times New Roman" panose="02020503050405090304" pitchFamily="18" charset="0"/>
                <a:sym typeface="+mn-ea"/>
              </a:rPr>
              <a:t>regulation</a:t>
            </a:r>
            <a:r>
              <a:rPr kumimoji="1" lang="en-US" altLang="zh-CN" sz="2000" b="1" dirty="0">
                <a:latin typeface="Times New Roman" panose="02020503050405090304" pitchFamily="18" charset="0"/>
                <a:cs typeface="Times New Roman" panose="02020503050405090304" pitchFamily="18" charset="0"/>
                <a:sym typeface="+mn-ea"/>
              </a:rPr>
              <a:t> </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sym typeface="+mn-ea"/>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sym typeface="+mn-ea"/>
              </a:rPr>
              <a:t>High concentrations of ATP, acetyl-CoA and long-chain fatty acids can allosterically inhibit all isozymes </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sym typeface="+mn-ea"/>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sym typeface="+mn-ea"/>
              </a:rPr>
              <a:t>The liver isozyme is subject to phos-phorylation regulation, which occurs when glucagon is excreted</a:t>
            </a:r>
            <a:endParaRPr kumimoji="1" lang="zh-CN" altLang="en-US" b="1" dirty="0">
              <a:latin typeface="Times New Roman" panose="02020503050405090304" pitchFamily="18" charset="0"/>
              <a:cs typeface="Times New Roman" panose="02020503050405090304" pitchFamily="18" charset="0"/>
            </a:endParaRPr>
          </a:p>
        </p:txBody>
      </p:sp>
      <p:sp>
        <p:nvSpPr>
          <p:cNvPr id="9" name="操作按钮: 后退或上一个 8">
            <a:hlinkClick r:id="rId5" action="ppaction://hlinksldjump" highlightClick="1"/>
            <a:extLst>
              <a:ext uri="{FF2B5EF4-FFF2-40B4-BE49-F238E27FC236}">
                <a16:creationId xmlns:a16="http://schemas.microsoft.com/office/drawing/2014/main" id="{123B3D45-087C-1A41-9232-0959D2E89C32}"/>
              </a:ext>
            </a:extLst>
          </p:cNvPr>
          <p:cNvSpPr/>
          <p:nvPr/>
        </p:nvSpPr>
        <p:spPr>
          <a:xfrm>
            <a:off x="31750" y="618839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13</a:t>
            </a:fld>
            <a:endParaRPr kumimoji="1" lang="zh-CN" altLang="en-US"/>
          </a:p>
        </p:txBody>
      </p:sp>
      <p:sp>
        <p:nvSpPr>
          <p:cNvPr id="3" name="文本框 2"/>
          <p:cNvSpPr txBox="1"/>
          <p:nvPr/>
        </p:nvSpPr>
        <p:spPr>
          <a:xfrm>
            <a:off x="2968040" y="-24384"/>
            <a:ext cx="625475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Entry of some other carbohydrates</a:t>
            </a:r>
          </a:p>
        </p:txBody>
      </p:sp>
      <p:pic>
        <p:nvPicPr>
          <p:cNvPr id="4" name="图片 3"/>
          <p:cNvPicPr>
            <a:picLocks noChangeAspect="1"/>
          </p:cNvPicPr>
          <p:nvPr/>
        </p:nvPicPr>
        <p:blipFill>
          <a:blip r:embed="rId3"/>
          <a:srcRect t="2667"/>
          <a:stretch>
            <a:fillRect/>
          </a:stretch>
        </p:blipFill>
        <p:spPr>
          <a:xfrm>
            <a:off x="2050415" y="692785"/>
            <a:ext cx="7472680" cy="6165215"/>
          </a:xfrm>
          <a:prstGeom prst="rect">
            <a:avLst/>
          </a:prstGeom>
        </p:spPr>
      </p:pic>
      <p:sp>
        <p:nvSpPr>
          <p:cNvPr id="6" name="操作按钮: 后退或上一个 5">
            <a:hlinkClick r:id="rId4" action="ppaction://hlinksldjump" highlightClick="1"/>
            <a:extLst>
              <a:ext uri="{FF2B5EF4-FFF2-40B4-BE49-F238E27FC236}">
                <a16:creationId xmlns:a16="http://schemas.microsoft.com/office/drawing/2014/main" id="{123B3D45-087C-1A41-9232-0959D2E89C32}"/>
              </a:ext>
            </a:extLst>
          </p:cNvPr>
          <p:cNvSpPr/>
          <p:nvPr/>
        </p:nvSpPr>
        <p:spPr>
          <a:xfrm>
            <a:off x="116519"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14</a:t>
            </a:fld>
            <a:endParaRPr kumimoji="1" lang="zh-CN" altLang="en-US"/>
          </a:p>
        </p:txBody>
      </p:sp>
      <p:sp>
        <p:nvSpPr>
          <p:cNvPr id="3" name="文本框 2"/>
          <p:cNvSpPr txBox="1"/>
          <p:nvPr/>
        </p:nvSpPr>
        <p:spPr>
          <a:xfrm>
            <a:off x="2854692" y="-24384"/>
            <a:ext cx="648144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Some important figures of glycolysis</a:t>
            </a:r>
          </a:p>
        </p:txBody>
      </p:sp>
      <p:grpSp>
        <p:nvGrpSpPr>
          <p:cNvPr id="151" name="组合 150"/>
          <p:cNvGrpSpPr/>
          <p:nvPr/>
        </p:nvGrpSpPr>
        <p:grpSpPr>
          <a:xfrm>
            <a:off x="1550035" y="753745"/>
            <a:ext cx="8577580" cy="5967730"/>
            <a:chOff x="3258" y="183"/>
            <a:chExt cx="13508" cy="9398"/>
          </a:xfrm>
        </p:grpSpPr>
        <p:grpSp>
          <p:nvGrpSpPr>
            <p:cNvPr id="43" name="组合 42"/>
            <p:cNvGrpSpPr/>
            <p:nvPr/>
          </p:nvGrpSpPr>
          <p:grpSpPr>
            <a:xfrm>
              <a:off x="10549" y="183"/>
              <a:ext cx="5219" cy="7166"/>
              <a:chOff x="0" y="255"/>
              <a:chExt cx="5219" cy="7166"/>
            </a:xfrm>
          </p:grpSpPr>
          <p:sp>
            <p:nvSpPr>
              <p:cNvPr id="13" name="文本框 12"/>
              <p:cNvSpPr txBox="1"/>
              <p:nvPr/>
            </p:nvSpPr>
            <p:spPr>
              <a:xfrm>
                <a:off x="1378" y="255"/>
                <a:ext cx="1430"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a:t>
                </a:r>
              </a:p>
            </p:txBody>
          </p:sp>
          <p:sp>
            <p:nvSpPr>
              <p:cNvPr id="19" name="文本框 18"/>
              <p:cNvSpPr txBox="1"/>
              <p:nvPr/>
            </p:nvSpPr>
            <p:spPr>
              <a:xfrm>
                <a:off x="346" y="2369"/>
                <a:ext cx="3462"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glucose-6-phosphate</a:t>
                </a:r>
              </a:p>
            </p:txBody>
          </p:sp>
          <p:sp>
            <p:nvSpPr>
              <p:cNvPr id="20" name="文本框 19"/>
              <p:cNvSpPr txBox="1"/>
              <p:nvPr/>
            </p:nvSpPr>
            <p:spPr>
              <a:xfrm>
                <a:off x="284" y="4484"/>
                <a:ext cx="3584"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fructose-6-phosphate</a:t>
                </a:r>
              </a:p>
            </p:txBody>
          </p:sp>
          <p:sp>
            <p:nvSpPr>
              <p:cNvPr id="22" name="文本框 21"/>
              <p:cNvSpPr txBox="1"/>
              <p:nvPr/>
            </p:nvSpPr>
            <p:spPr>
              <a:xfrm>
                <a:off x="0" y="6841"/>
                <a:ext cx="4143"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froctose-1,6-biphosphate</a:t>
                </a:r>
              </a:p>
            </p:txBody>
          </p:sp>
          <p:grpSp>
            <p:nvGrpSpPr>
              <p:cNvPr id="31" name="组合 30"/>
              <p:cNvGrpSpPr/>
              <p:nvPr/>
            </p:nvGrpSpPr>
            <p:grpSpPr>
              <a:xfrm>
                <a:off x="4361" y="4224"/>
                <a:ext cx="858" cy="1767"/>
                <a:chOff x="4557" y="4202"/>
                <a:chExt cx="1199" cy="2492"/>
              </a:xfrm>
            </p:grpSpPr>
            <p:sp>
              <p:nvSpPr>
                <p:cNvPr id="28" name="矩形 27"/>
                <p:cNvSpPr/>
                <p:nvPr/>
              </p:nvSpPr>
              <p:spPr>
                <a:xfrm>
                  <a:off x="4812" y="5734"/>
                  <a:ext cx="944" cy="96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29" name="矩形 28"/>
                <p:cNvSpPr/>
                <p:nvPr/>
              </p:nvSpPr>
              <p:spPr>
                <a:xfrm>
                  <a:off x="4557" y="4202"/>
                  <a:ext cx="944" cy="47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grpSp>
        <p:sp>
          <p:nvSpPr>
            <p:cNvPr id="44" name="文本框 43"/>
            <p:cNvSpPr txBox="1"/>
            <p:nvPr/>
          </p:nvSpPr>
          <p:spPr>
            <a:xfrm>
              <a:off x="6157" y="9001"/>
              <a:ext cx="473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glyceraledehyde 3-phosphate</a:t>
              </a:r>
            </a:p>
          </p:txBody>
        </p:sp>
        <p:cxnSp>
          <p:nvCxnSpPr>
            <p:cNvPr id="53" name="曲线连接符 52"/>
            <p:cNvCxnSpPr>
              <a:stCxn id="22" idx="2"/>
            </p:cNvCxnSpPr>
            <p:nvPr/>
          </p:nvCxnSpPr>
          <p:spPr>
            <a:xfrm rot="5400000" flipV="1">
              <a:off x="13868" y="6102"/>
              <a:ext cx="1651" cy="4145"/>
            </a:xfrm>
            <a:prstGeom prst="curvedConnector3">
              <a:avLst>
                <a:gd name="adj1" fmla="val 50030"/>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76" name="曲线连接符 75"/>
            <p:cNvCxnSpPr>
              <a:stCxn id="22" idx="2"/>
              <a:endCxn id="44" idx="0"/>
            </p:cNvCxnSpPr>
            <p:nvPr/>
          </p:nvCxnSpPr>
          <p:spPr>
            <a:xfrm rot="5400000">
              <a:off x="9748" y="6128"/>
              <a:ext cx="1652" cy="4095"/>
            </a:xfrm>
            <a:prstGeom prst="curvedConnector3">
              <a:avLst>
                <a:gd name="adj1" fmla="val 49970"/>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6" name="曲线连接符 85"/>
            <p:cNvCxnSpPr>
              <a:stCxn id="44" idx="1"/>
              <a:endCxn id="79" idx="2"/>
            </p:cNvCxnSpPr>
            <p:nvPr/>
          </p:nvCxnSpPr>
          <p:spPr>
            <a:xfrm rot="10800000">
              <a:off x="5257" y="7689"/>
              <a:ext cx="900" cy="1601"/>
            </a:xfrm>
            <a:prstGeom prst="curvedConnector2">
              <a:avLst/>
            </a:prstGeom>
            <a:ln w="12700" cmpd="sng">
              <a:headEnd type="arrow"/>
              <a:tailEnd type="arrow"/>
            </a:ln>
          </p:spPr>
          <p:style>
            <a:lnRef idx="1">
              <a:schemeClr val="dk1"/>
            </a:lnRef>
            <a:fillRef idx="0">
              <a:schemeClr val="dk1"/>
            </a:fillRef>
            <a:effectRef idx="0">
              <a:schemeClr val="dk1"/>
            </a:effectRef>
            <a:fontRef idx="minor">
              <a:schemeClr val="tx1"/>
            </a:fontRef>
          </p:style>
        </p:cxnSp>
        <p:grpSp>
          <p:nvGrpSpPr>
            <p:cNvPr id="111" name="组合 110"/>
            <p:cNvGrpSpPr/>
            <p:nvPr/>
          </p:nvGrpSpPr>
          <p:grpSpPr>
            <a:xfrm>
              <a:off x="3258" y="183"/>
              <a:ext cx="4196" cy="7507"/>
              <a:chOff x="2295" y="183"/>
              <a:chExt cx="4196" cy="7507"/>
            </a:xfrm>
          </p:grpSpPr>
          <p:grpSp>
            <p:nvGrpSpPr>
              <p:cNvPr id="84" name="组合 83"/>
              <p:cNvGrpSpPr/>
              <p:nvPr/>
            </p:nvGrpSpPr>
            <p:grpSpPr>
              <a:xfrm>
                <a:off x="2295" y="183"/>
                <a:ext cx="3998" cy="7507"/>
                <a:chOff x="2276" y="959"/>
                <a:chExt cx="3998" cy="6925"/>
              </a:xfrm>
            </p:grpSpPr>
            <p:sp>
              <p:nvSpPr>
                <p:cNvPr id="79" name="文本框 78"/>
                <p:cNvSpPr txBox="1"/>
                <p:nvPr/>
              </p:nvSpPr>
              <p:spPr>
                <a:xfrm>
                  <a:off x="2276" y="7349"/>
                  <a:ext cx="399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1,3-bisphosphoglycerate</a:t>
                  </a:r>
                </a:p>
              </p:txBody>
            </p:sp>
            <p:sp>
              <p:nvSpPr>
                <p:cNvPr id="80" name="文本框 79"/>
                <p:cNvSpPr txBox="1"/>
                <p:nvPr/>
              </p:nvSpPr>
              <p:spPr>
                <a:xfrm>
                  <a:off x="2631" y="5741"/>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3-phosphoglycerate</a:t>
                  </a:r>
                </a:p>
              </p:txBody>
            </p:sp>
            <p:sp>
              <p:nvSpPr>
                <p:cNvPr id="81" name="文本框 80"/>
                <p:cNvSpPr txBox="1"/>
                <p:nvPr/>
              </p:nvSpPr>
              <p:spPr>
                <a:xfrm>
                  <a:off x="2631" y="4152"/>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2-phosphoglycerate</a:t>
                  </a:r>
                </a:p>
              </p:txBody>
            </p:sp>
            <p:sp>
              <p:nvSpPr>
                <p:cNvPr id="82" name="文本框 81"/>
                <p:cNvSpPr txBox="1"/>
                <p:nvPr/>
              </p:nvSpPr>
              <p:spPr>
                <a:xfrm>
                  <a:off x="2471" y="2556"/>
                  <a:ext cx="360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phosphoenolpyruvate</a:t>
                  </a:r>
                </a:p>
              </p:txBody>
            </p:sp>
            <p:sp>
              <p:nvSpPr>
                <p:cNvPr id="83" name="文本框 82"/>
                <p:cNvSpPr txBox="1"/>
                <p:nvPr/>
              </p:nvSpPr>
              <p:spPr>
                <a:xfrm>
                  <a:off x="3441" y="959"/>
                  <a:ext cx="166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p>
              </p:txBody>
            </p:sp>
          </p:grpSp>
          <p:sp>
            <p:nvSpPr>
              <p:cNvPr id="91" name="左弧形箭头 90"/>
              <p:cNvSpPr/>
              <p:nvPr/>
            </p:nvSpPr>
            <p:spPr>
              <a:xfrm flipV="1">
                <a:off x="4400" y="824"/>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左弧形箭头 91"/>
              <p:cNvSpPr/>
              <p:nvPr/>
            </p:nvSpPr>
            <p:spPr>
              <a:xfrm flipV="1">
                <a:off x="4400" y="6022"/>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4" name="文本框 93"/>
              <p:cNvSpPr txBox="1"/>
              <p:nvPr/>
            </p:nvSpPr>
            <p:spPr>
              <a:xfrm>
                <a:off x="5458" y="785"/>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95" name="文本框 94"/>
              <p:cNvSpPr txBox="1"/>
              <p:nvPr/>
            </p:nvSpPr>
            <p:spPr>
              <a:xfrm>
                <a:off x="5463" y="1365"/>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96" name="文本框 95"/>
              <p:cNvSpPr txBox="1"/>
              <p:nvPr/>
            </p:nvSpPr>
            <p:spPr>
              <a:xfrm>
                <a:off x="5458" y="5950"/>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97" name="文本框 96"/>
              <p:cNvSpPr txBox="1"/>
              <p:nvPr/>
            </p:nvSpPr>
            <p:spPr>
              <a:xfrm>
                <a:off x="5438" y="6713"/>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grpSp>
        <p:grpSp>
          <p:nvGrpSpPr>
            <p:cNvPr id="102" name="组合 101"/>
            <p:cNvGrpSpPr/>
            <p:nvPr/>
          </p:nvGrpSpPr>
          <p:grpSpPr>
            <a:xfrm>
              <a:off x="5685" y="7689"/>
              <a:ext cx="3319" cy="1402"/>
              <a:chOff x="6177" y="7245"/>
              <a:chExt cx="3319" cy="1402"/>
            </a:xfrm>
          </p:grpSpPr>
          <p:sp>
            <p:nvSpPr>
              <p:cNvPr id="93" name="左弧形箭头 92"/>
              <p:cNvSpPr/>
              <p:nvPr/>
            </p:nvSpPr>
            <p:spPr>
              <a:xfrm rot="21120000" flipV="1">
                <a:off x="6177" y="7443"/>
                <a:ext cx="1138" cy="1204"/>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9" name="文本框 98"/>
              <p:cNvSpPr txBox="1"/>
              <p:nvPr/>
            </p:nvSpPr>
            <p:spPr>
              <a:xfrm>
                <a:off x="7393" y="7245"/>
                <a:ext cx="2103" cy="580"/>
              </a:xfrm>
              <a:prstGeom prst="rect">
                <a:avLst/>
              </a:prstGeom>
              <a:noFill/>
            </p:spPr>
            <p:txBody>
              <a:bodyPr wrap="none" rtlCol="0">
                <a:spAutoFit/>
              </a:bodyPr>
              <a:lstStyle/>
              <a:p>
                <a:pPr algn="ctr"/>
                <a:r>
                  <a:rPr kumimoji="1" lang="en-US" altLang="zh-CN" b="1" dirty="0">
                    <a:solidFill>
                      <a:srgbClr val="C00000"/>
                    </a:solidFill>
                    <a:latin typeface="Times New Roman" panose="02020503050405090304" pitchFamily="18" charset="0"/>
                    <a:cs typeface="Times New Roman" panose="02020503050405090304" pitchFamily="18" charset="0"/>
                  </a:rPr>
                  <a:t>NADH   H+</a:t>
                </a:r>
              </a:p>
            </p:txBody>
          </p:sp>
          <p:sp>
            <p:nvSpPr>
              <p:cNvPr id="100" name="文本框 99"/>
              <p:cNvSpPr txBox="1"/>
              <p:nvPr/>
            </p:nvSpPr>
            <p:spPr>
              <a:xfrm>
                <a:off x="7453" y="8021"/>
                <a:ext cx="1273"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grpSp>
      </p:grpSp>
      <p:cxnSp>
        <p:nvCxnSpPr>
          <p:cNvPr id="4" name="直接箭头连接符 3"/>
          <p:cNvCxnSpPr>
            <a:stCxn id="82" idx="0"/>
            <a:endCxn id="83" idx="2"/>
          </p:cNvCxnSpPr>
          <p:nvPr/>
        </p:nvCxnSpPr>
        <p:spPr>
          <a:xfrm flipV="1">
            <a:off x="2819400" y="1122045"/>
            <a:ext cx="0" cy="73088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5" name="直接箭头连接符 4"/>
          <p:cNvCxnSpPr>
            <a:stCxn id="81" idx="0"/>
            <a:endCxn id="82" idx="2"/>
          </p:cNvCxnSpPr>
          <p:nvPr/>
        </p:nvCxnSpPr>
        <p:spPr>
          <a:xfrm flipV="1">
            <a:off x="2819400" y="2221230"/>
            <a:ext cx="0" cy="730250"/>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6" name="直接箭头连接符 5"/>
          <p:cNvCxnSpPr>
            <a:stCxn id="80" idx="0"/>
            <a:endCxn id="81" idx="2"/>
          </p:cNvCxnSpPr>
          <p:nvPr/>
        </p:nvCxnSpPr>
        <p:spPr>
          <a:xfrm flipV="1">
            <a:off x="2819400" y="3319780"/>
            <a:ext cx="0" cy="72580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7" name="直接箭头连接符 6"/>
          <p:cNvCxnSpPr>
            <a:stCxn id="79" idx="0"/>
            <a:endCxn id="80" idx="2"/>
          </p:cNvCxnSpPr>
          <p:nvPr/>
        </p:nvCxnSpPr>
        <p:spPr>
          <a:xfrm flipV="1">
            <a:off x="2819400" y="4413885"/>
            <a:ext cx="0" cy="73850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 name="直接箭头连接符 7"/>
          <p:cNvCxnSpPr>
            <a:stCxn id="20" idx="0"/>
            <a:endCxn id="19" idx="2"/>
          </p:cNvCxnSpPr>
          <p:nvPr/>
        </p:nvCxnSpPr>
        <p:spPr>
          <a:xfrm flipV="1">
            <a:off x="7498080" y="2464435"/>
            <a:ext cx="635" cy="97472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10" name="直接箭头连接符 9"/>
          <p:cNvCxnSpPr>
            <a:stCxn id="13" idx="2"/>
            <a:endCxn id="19" idx="0"/>
          </p:cNvCxnSpPr>
          <p:nvPr/>
        </p:nvCxnSpPr>
        <p:spPr>
          <a:xfrm flipH="1">
            <a:off x="7498715" y="1122045"/>
            <a:ext cx="10160" cy="974090"/>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1" name="直接箭头连接符 10"/>
          <p:cNvCxnSpPr>
            <a:stCxn id="20" idx="2"/>
            <a:endCxn id="22" idx="0"/>
          </p:cNvCxnSpPr>
          <p:nvPr/>
        </p:nvCxnSpPr>
        <p:spPr>
          <a:xfrm flipH="1">
            <a:off x="7495540" y="3807460"/>
            <a:ext cx="2540" cy="112839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grpSp>
        <p:nvGrpSpPr>
          <p:cNvPr id="61" name="组合 60"/>
          <p:cNvGrpSpPr/>
          <p:nvPr/>
        </p:nvGrpSpPr>
        <p:grpSpPr>
          <a:xfrm>
            <a:off x="6346190" y="1152525"/>
            <a:ext cx="1149350" cy="849630"/>
            <a:chOff x="10649" y="781"/>
            <a:chExt cx="1810" cy="1338"/>
          </a:xfrm>
        </p:grpSpPr>
        <p:sp>
          <p:nvSpPr>
            <p:cNvPr id="54" name="文本框 53"/>
            <p:cNvSpPr txBox="1"/>
            <p:nvPr/>
          </p:nvSpPr>
          <p:spPr>
            <a:xfrm>
              <a:off x="10649" y="781"/>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55" name="文本框 54"/>
            <p:cNvSpPr txBox="1"/>
            <p:nvPr/>
          </p:nvSpPr>
          <p:spPr>
            <a:xfrm>
              <a:off x="10649" y="1539"/>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60" name="右弧形箭头 59"/>
            <p:cNvSpPr/>
            <p:nvPr/>
          </p:nvSpPr>
          <p:spPr>
            <a:xfrm>
              <a:off x="11677" y="881"/>
              <a:ext cx="782" cy="123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 name="组合 11"/>
          <p:cNvGrpSpPr/>
          <p:nvPr/>
        </p:nvGrpSpPr>
        <p:grpSpPr>
          <a:xfrm>
            <a:off x="6346190" y="3963670"/>
            <a:ext cx="1149350" cy="849630"/>
            <a:chOff x="10649" y="781"/>
            <a:chExt cx="1810" cy="1338"/>
          </a:xfrm>
        </p:grpSpPr>
        <p:sp>
          <p:nvSpPr>
            <p:cNvPr id="14" name="文本框 13"/>
            <p:cNvSpPr txBox="1"/>
            <p:nvPr/>
          </p:nvSpPr>
          <p:spPr>
            <a:xfrm>
              <a:off x="10649" y="781"/>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15" name="文本框 14"/>
            <p:cNvSpPr txBox="1"/>
            <p:nvPr/>
          </p:nvSpPr>
          <p:spPr>
            <a:xfrm>
              <a:off x="10649" y="1539"/>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16" name="右弧形箭头 15"/>
            <p:cNvSpPr/>
            <p:nvPr/>
          </p:nvSpPr>
          <p:spPr>
            <a:xfrm>
              <a:off x="11677" y="881"/>
              <a:ext cx="782" cy="123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5" name="文本框 44"/>
          <p:cNvSpPr txBox="1"/>
          <p:nvPr/>
        </p:nvSpPr>
        <p:spPr>
          <a:xfrm>
            <a:off x="8180070" y="6352540"/>
            <a:ext cx="298323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dihydroxyacetone phosphate</a:t>
            </a:r>
          </a:p>
        </p:txBody>
      </p:sp>
      <p:grpSp>
        <p:nvGrpSpPr>
          <p:cNvPr id="17" name="组合 16"/>
          <p:cNvGrpSpPr/>
          <p:nvPr/>
        </p:nvGrpSpPr>
        <p:grpSpPr>
          <a:xfrm>
            <a:off x="1550035" y="753745"/>
            <a:ext cx="8577580" cy="5967730"/>
            <a:chOff x="3258" y="183"/>
            <a:chExt cx="13508" cy="9398"/>
          </a:xfrm>
        </p:grpSpPr>
        <p:grpSp>
          <p:nvGrpSpPr>
            <p:cNvPr id="18" name="组合 17"/>
            <p:cNvGrpSpPr/>
            <p:nvPr/>
          </p:nvGrpSpPr>
          <p:grpSpPr>
            <a:xfrm>
              <a:off x="10549" y="183"/>
              <a:ext cx="5219" cy="7166"/>
              <a:chOff x="0" y="255"/>
              <a:chExt cx="5219" cy="7166"/>
            </a:xfrm>
          </p:grpSpPr>
          <p:sp>
            <p:nvSpPr>
              <p:cNvPr id="21" name="文本框 20"/>
              <p:cNvSpPr txBox="1"/>
              <p:nvPr/>
            </p:nvSpPr>
            <p:spPr>
              <a:xfrm>
                <a:off x="1378" y="255"/>
                <a:ext cx="1430"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a:t>
                </a:r>
              </a:p>
            </p:txBody>
          </p:sp>
          <p:sp>
            <p:nvSpPr>
              <p:cNvPr id="24" name="文本框 23"/>
              <p:cNvSpPr txBox="1"/>
              <p:nvPr/>
            </p:nvSpPr>
            <p:spPr>
              <a:xfrm>
                <a:off x="346" y="2369"/>
                <a:ext cx="3462"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glucose-6-phosphate</a:t>
                </a:r>
              </a:p>
            </p:txBody>
          </p:sp>
          <p:sp>
            <p:nvSpPr>
              <p:cNvPr id="25" name="文本框 24"/>
              <p:cNvSpPr txBox="1"/>
              <p:nvPr/>
            </p:nvSpPr>
            <p:spPr>
              <a:xfrm>
                <a:off x="284" y="4484"/>
                <a:ext cx="3584"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fructose-6-phosphate</a:t>
                </a:r>
              </a:p>
            </p:txBody>
          </p:sp>
          <p:sp>
            <p:nvSpPr>
              <p:cNvPr id="27" name="文本框 26"/>
              <p:cNvSpPr txBox="1"/>
              <p:nvPr/>
            </p:nvSpPr>
            <p:spPr>
              <a:xfrm>
                <a:off x="0" y="6841"/>
                <a:ext cx="4143"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froctose-1,6-biphosphate</a:t>
                </a:r>
              </a:p>
            </p:txBody>
          </p:sp>
          <p:grpSp>
            <p:nvGrpSpPr>
              <p:cNvPr id="37" name="组合 36"/>
              <p:cNvGrpSpPr/>
              <p:nvPr/>
            </p:nvGrpSpPr>
            <p:grpSpPr>
              <a:xfrm>
                <a:off x="4361" y="4224"/>
                <a:ext cx="858" cy="1767"/>
                <a:chOff x="4557" y="4202"/>
                <a:chExt cx="1199" cy="2492"/>
              </a:xfrm>
            </p:grpSpPr>
            <p:sp>
              <p:nvSpPr>
                <p:cNvPr id="38" name="矩形 37"/>
                <p:cNvSpPr/>
                <p:nvPr/>
              </p:nvSpPr>
              <p:spPr>
                <a:xfrm>
                  <a:off x="4812" y="5734"/>
                  <a:ext cx="944" cy="96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39" name="矩形 38"/>
                <p:cNvSpPr/>
                <p:nvPr/>
              </p:nvSpPr>
              <p:spPr>
                <a:xfrm>
                  <a:off x="4557" y="4202"/>
                  <a:ext cx="944" cy="47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grpSp>
        <p:sp>
          <p:nvSpPr>
            <p:cNvPr id="40" name="文本框 39"/>
            <p:cNvSpPr txBox="1"/>
            <p:nvPr/>
          </p:nvSpPr>
          <p:spPr>
            <a:xfrm>
              <a:off x="6157" y="9001"/>
              <a:ext cx="473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glyceraledehyde 3-phosphate</a:t>
              </a:r>
            </a:p>
          </p:txBody>
        </p:sp>
        <p:cxnSp>
          <p:nvCxnSpPr>
            <p:cNvPr id="41" name="曲线连接符 40"/>
            <p:cNvCxnSpPr>
              <a:stCxn id="27" idx="2"/>
            </p:cNvCxnSpPr>
            <p:nvPr/>
          </p:nvCxnSpPr>
          <p:spPr>
            <a:xfrm rot="5400000" flipV="1">
              <a:off x="13868" y="6102"/>
              <a:ext cx="1651" cy="4145"/>
            </a:xfrm>
            <a:prstGeom prst="curvedConnector3">
              <a:avLst>
                <a:gd name="adj1" fmla="val 50030"/>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46" name="曲线连接符 45"/>
            <p:cNvCxnSpPr>
              <a:stCxn id="27" idx="2"/>
              <a:endCxn id="40" idx="0"/>
            </p:cNvCxnSpPr>
            <p:nvPr/>
          </p:nvCxnSpPr>
          <p:spPr>
            <a:xfrm rot="5400000">
              <a:off x="9748" y="6128"/>
              <a:ext cx="1652" cy="4095"/>
            </a:xfrm>
            <a:prstGeom prst="curvedConnector3">
              <a:avLst>
                <a:gd name="adj1" fmla="val 49970"/>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47" name="曲线连接符 46"/>
            <p:cNvCxnSpPr>
              <a:stCxn id="40" idx="1"/>
              <a:endCxn id="50" idx="2"/>
            </p:cNvCxnSpPr>
            <p:nvPr/>
          </p:nvCxnSpPr>
          <p:spPr>
            <a:xfrm rot="10800000">
              <a:off x="5257" y="7689"/>
              <a:ext cx="900" cy="1601"/>
            </a:xfrm>
            <a:prstGeom prst="curvedConnector2">
              <a:avLst/>
            </a:prstGeom>
            <a:ln w="12700" cmpd="sng">
              <a:headEnd type="arrow"/>
              <a:tailEnd type="arrow"/>
            </a:ln>
          </p:spPr>
          <p:style>
            <a:lnRef idx="1">
              <a:schemeClr val="dk1"/>
            </a:lnRef>
            <a:fillRef idx="0">
              <a:schemeClr val="dk1"/>
            </a:fillRef>
            <a:effectRef idx="0">
              <a:schemeClr val="dk1"/>
            </a:effectRef>
            <a:fontRef idx="minor">
              <a:schemeClr val="tx1"/>
            </a:fontRef>
          </p:style>
        </p:cxnSp>
        <p:grpSp>
          <p:nvGrpSpPr>
            <p:cNvPr id="48" name="组合 47"/>
            <p:cNvGrpSpPr/>
            <p:nvPr/>
          </p:nvGrpSpPr>
          <p:grpSpPr>
            <a:xfrm>
              <a:off x="3258" y="183"/>
              <a:ext cx="4196" cy="7507"/>
              <a:chOff x="2295" y="183"/>
              <a:chExt cx="4196" cy="7507"/>
            </a:xfrm>
          </p:grpSpPr>
          <p:grpSp>
            <p:nvGrpSpPr>
              <p:cNvPr id="49" name="组合 48"/>
              <p:cNvGrpSpPr/>
              <p:nvPr/>
            </p:nvGrpSpPr>
            <p:grpSpPr>
              <a:xfrm>
                <a:off x="2295" y="183"/>
                <a:ext cx="3998" cy="7507"/>
                <a:chOff x="2276" y="959"/>
                <a:chExt cx="3998" cy="6925"/>
              </a:xfrm>
            </p:grpSpPr>
            <p:sp>
              <p:nvSpPr>
                <p:cNvPr id="50" name="文本框 49"/>
                <p:cNvSpPr txBox="1"/>
                <p:nvPr/>
              </p:nvSpPr>
              <p:spPr>
                <a:xfrm>
                  <a:off x="2276" y="7349"/>
                  <a:ext cx="399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1,3-bisphosphoglycerate</a:t>
                  </a:r>
                </a:p>
              </p:txBody>
            </p:sp>
            <p:sp>
              <p:nvSpPr>
                <p:cNvPr id="51" name="文本框 50"/>
                <p:cNvSpPr txBox="1"/>
                <p:nvPr/>
              </p:nvSpPr>
              <p:spPr>
                <a:xfrm>
                  <a:off x="2631" y="5741"/>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3-phosphoglycerate</a:t>
                  </a:r>
                </a:p>
              </p:txBody>
            </p:sp>
            <p:sp>
              <p:nvSpPr>
                <p:cNvPr id="52" name="文本框 51"/>
                <p:cNvSpPr txBox="1"/>
                <p:nvPr/>
              </p:nvSpPr>
              <p:spPr>
                <a:xfrm>
                  <a:off x="2631" y="4152"/>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2-phosphoglycerate</a:t>
                  </a:r>
                </a:p>
              </p:txBody>
            </p:sp>
            <p:sp>
              <p:nvSpPr>
                <p:cNvPr id="56" name="文本框 55"/>
                <p:cNvSpPr txBox="1"/>
                <p:nvPr/>
              </p:nvSpPr>
              <p:spPr>
                <a:xfrm>
                  <a:off x="2471" y="2556"/>
                  <a:ext cx="360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phosphoenolpyruvate</a:t>
                  </a:r>
                </a:p>
              </p:txBody>
            </p:sp>
            <p:sp>
              <p:nvSpPr>
                <p:cNvPr id="57" name="文本框 56"/>
                <p:cNvSpPr txBox="1"/>
                <p:nvPr/>
              </p:nvSpPr>
              <p:spPr>
                <a:xfrm>
                  <a:off x="3441" y="959"/>
                  <a:ext cx="166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p>
              </p:txBody>
            </p:sp>
          </p:grpSp>
          <p:sp>
            <p:nvSpPr>
              <p:cNvPr id="58" name="左弧形箭头 57"/>
              <p:cNvSpPr/>
              <p:nvPr/>
            </p:nvSpPr>
            <p:spPr>
              <a:xfrm flipV="1">
                <a:off x="4400" y="824"/>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9" name="左弧形箭头 58"/>
              <p:cNvSpPr/>
              <p:nvPr/>
            </p:nvSpPr>
            <p:spPr>
              <a:xfrm flipV="1">
                <a:off x="4400" y="6022"/>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2" name="文本框 61"/>
              <p:cNvSpPr txBox="1"/>
              <p:nvPr/>
            </p:nvSpPr>
            <p:spPr>
              <a:xfrm>
                <a:off x="5458" y="785"/>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63" name="文本框 62"/>
              <p:cNvSpPr txBox="1"/>
              <p:nvPr/>
            </p:nvSpPr>
            <p:spPr>
              <a:xfrm>
                <a:off x="5463" y="1365"/>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64" name="文本框 63"/>
              <p:cNvSpPr txBox="1"/>
              <p:nvPr/>
            </p:nvSpPr>
            <p:spPr>
              <a:xfrm>
                <a:off x="5458" y="5950"/>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65" name="文本框 64"/>
              <p:cNvSpPr txBox="1"/>
              <p:nvPr/>
            </p:nvSpPr>
            <p:spPr>
              <a:xfrm>
                <a:off x="5438" y="6713"/>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grpSp>
        <p:grpSp>
          <p:nvGrpSpPr>
            <p:cNvPr id="66" name="组合 65"/>
            <p:cNvGrpSpPr/>
            <p:nvPr/>
          </p:nvGrpSpPr>
          <p:grpSpPr>
            <a:xfrm>
              <a:off x="5685" y="7689"/>
              <a:ext cx="3319" cy="1402"/>
              <a:chOff x="6177" y="7245"/>
              <a:chExt cx="3319" cy="1402"/>
            </a:xfrm>
          </p:grpSpPr>
          <p:sp>
            <p:nvSpPr>
              <p:cNvPr id="67" name="左弧形箭头 66"/>
              <p:cNvSpPr/>
              <p:nvPr/>
            </p:nvSpPr>
            <p:spPr>
              <a:xfrm rot="21120000" flipV="1">
                <a:off x="6177" y="7443"/>
                <a:ext cx="1138" cy="1204"/>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8" name="文本框 67"/>
              <p:cNvSpPr txBox="1"/>
              <p:nvPr/>
            </p:nvSpPr>
            <p:spPr>
              <a:xfrm>
                <a:off x="7393" y="7245"/>
                <a:ext cx="2103" cy="580"/>
              </a:xfrm>
              <a:prstGeom prst="rect">
                <a:avLst/>
              </a:prstGeom>
              <a:noFill/>
            </p:spPr>
            <p:txBody>
              <a:bodyPr wrap="none" rtlCol="0">
                <a:spAutoFit/>
              </a:bodyPr>
              <a:lstStyle/>
              <a:p>
                <a:pPr algn="ctr"/>
                <a:r>
                  <a:rPr kumimoji="1" lang="en-US" altLang="zh-CN" b="1" dirty="0">
                    <a:solidFill>
                      <a:srgbClr val="C00000"/>
                    </a:solidFill>
                    <a:latin typeface="Times New Roman" panose="02020503050405090304" pitchFamily="18" charset="0"/>
                    <a:cs typeface="Times New Roman" panose="02020503050405090304" pitchFamily="18" charset="0"/>
                  </a:rPr>
                  <a:t>NADH   H+</a:t>
                </a:r>
              </a:p>
            </p:txBody>
          </p:sp>
          <p:sp>
            <p:nvSpPr>
              <p:cNvPr id="69" name="文本框 68"/>
              <p:cNvSpPr txBox="1"/>
              <p:nvPr/>
            </p:nvSpPr>
            <p:spPr>
              <a:xfrm>
                <a:off x="7453" y="8021"/>
                <a:ext cx="1273"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grpSp>
      </p:grpSp>
      <p:cxnSp>
        <p:nvCxnSpPr>
          <p:cNvPr id="70" name="直接箭头连接符 69"/>
          <p:cNvCxnSpPr/>
          <p:nvPr/>
        </p:nvCxnSpPr>
        <p:spPr>
          <a:xfrm flipV="1">
            <a:off x="2819400" y="1122045"/>
            <a:ext cx="0" cy="73088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71" name="直接箭头连接符 70"/>
          <p:cNvCxnSpPr/>
          <p:nvPr/>
        </p:nvCxnSpPr>
        <p:spPr>
          <a:xfrm flipV="1">
            <a:off x="2819400" y="2221230"/>
            <a:ext cx="0" cy="730250"/>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72" name="直接箭头连接符 71"/>
          <p:cNvCxnSpPr/>
          <p:nvPr/>
        </p:nvCxnSpPr>
        <p:spPr>
          <a:xfrm flipV="1">
            <a:off x="2819400" y="3319780"/>
            <a:ext cx="0" cy="72580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73" name="直接箭头连接符 72"/>
          <p:cNvCxnSpPr/>
          <p:nvPr/>
        </p:nvCxnSpPr>
        <p:spPr>
          <a:xfrm flipV="1">
            <a:off x="2819400" y="4413885"/>
            <a:ext cx="0" cy="73850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grpSp>
        <p:nvGrpSpPr>
          <p:cNvPr id="74" name="组合 73"/>
          <p:cNvGrpSpPr/>
          <p:nvPr/>
        </p:nvGrpSpPr>
        <p:grpSpPr>
          <a:xfrm>
            <a:off x="1550035" y="753745"/>
            <a:ext cx="8577580" cy="5967730"/>
            <a:chOff x="3258" y="183"/>
            <a:chExt cx="13508" cy="9398"/>
          </a:xfrm>
        </p:grpSpPr>
        <p:grpSp>
          <p:nvGrpSpPr>
            <p:cNvPr id="75" name="组合 74"/>
            <p:cNvGrpSpPr/>
            <p:nvPr/>
          </p:nvGrpSpPr>
          <p:grpSpPr>
            <a:xfrm>
              <a:off x="10549" y="183"/>
              <a:ext cx="5219" cy="7166"/>
              <a:chOff x="0" y="255"/>
              <a:chExt cx="5219" cy="7166"/>
            </a:xfrm>
          </p:grpSpPr>
          <p:sp>
            <p:nvSpPr>
              <p:cNvPr id="77" name="文本框 76"/>
              <p:cNvSpPr txBox="1"/>
              <p:nvPr/>
            </p:nvSpPr>
            <p:spPr>
              <a:xfrm>
                <a:off x="1378" y="255"/>
                <a:ext cx="1430"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a:t>
                </a:r>
              </a:p>
            </p:txBody>
          </p:sp>
          <p:sp>
            <p:nvSpPr>
              <p:cNvPr id="78" name="文本框 77"/>
              <p:cNvSpPr txBox="1"/>
              <p:nvPr/>
            </p:nvSpPr>
            <p:spPr>
              <a:xfrm>
                <a:off x="346" y="2369"/>
                <a:ext cx="3462"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glucose-6-phosphate</a:t>
                </a:r>
              </a:p>
            </p:txBody>
          </p:sp>
          <p:sp>
            <p:nvSpPr>
              <p:cNvPr id="85" name="文本框 84"/>
              <p:cNvSpPr txBox="1"/>
              <p:nvPr/>
            </p:nvSpPr>
            <p:spPr>
              <a:xfrm>
                <a:off x="284" y="4484"/>
                <a:ext cx="3584"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fructose-6-phosphate</a:t>
                </a:r>
              </a:p>
            </p:txBody>
          </p:sp>
          <p:sp>
            <p:nvSpPr>
              <p:cNvPr id="87" name="文本框 86"/>
              <p:cNvSpPr txBox="1"/>
              <p:nvPr/>
            </p:nvSpPr>
            <p:spPr>
              <a:xfrm>
                <a:off x="0" y="6841"/>
                <a:ext cx="4143"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froctose-1,6-biphosphate</a:t>
                </a:r>
              </a:p>
            </p:txBody>
          </p:sp>
          <p:grpSp>
            <p:nvGrpSpPr>
              <p:cNvPr id="88" name="组合 87"/>
              <p:cNvGrpSpPr/>
              <p:nvPr/>
            </p:nvGrpSpPr>
            <p:grpSpPr>
              <a:xfrm>
                <a:off x="4361" y="4224"/>
                <a:ext cx="858" cy="1767"/>
                <a:chOff x="4557" y="4202"/>
                <a:chExt cx="1199" cy="2492"/>
              </a:xfrm>
            </p:grpSpPr>
            <p:sp>
              <p:nvSpPr>
                <p:cNvPr id="89" name="矩形 88"/>
                <p:cNvSpPr/>
                <p:nvPr/>
              </p:nvSpPr>
              <p:spPr>
                <a:xfrm>
                  <a:off x="4812" y="5734"/>
                  <a:ext cx="944" cy="96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90" name="矩形 89"/>
                <p:cNvSpPr/>
                <p:nvPr/>
              </p:nvSpPr>
              <p:spPr>
                <a:xfrm>
                  <a:off x="4557" y="4202"/>
                  <a:ext cx="944" cy="47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grpSp>
        <p:sp>
          <p:nvSpPr>
            <p:cNvPr id="98" name="文本框 97"/>
            <p:cNvSpPr txBox="1"/>
            <p:nvPr/>
          </p:nvSpPr>
          <p:spPr>
            <a:xfrm>
              <a:off x="6157" y="9001"/>
              <a:ext cx="473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glyceraledehyde 3-phosphate</a:t>
              </a:r>
            </a:p>
          </p:txBody>
        </p:sp>
        <p:cxnSp>
          <p:nvCxnSpPr>
            <p:cNvPr id="101" name="曲线连接符 100"/>
            <p:cNvCxnSpPr>
              <a:stCxn id="87" idx="2"/>
            </p:cNvCxnSpPr>
            <p:nvPr/>
          </p:nvCxnSpPr>
          <p:spPr>
            <a:xfrm rot="5400000" flipV="1">
              <a:off x="13868" y="6102"/>
              <a:ext cx="1651" cy="4145"/>
            </a:xfrm>
            <a:prstGeom prst="curvedConnector3">
              <a:avLst>
                <a:gd name="adj1" fmla="val 50030"/>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03" name="曲线连接符 102"/>
            <p:cNvCxnSpPr>
              <a:stCxn id="87" idx="2"/>
              <a:endCxn id="98" idx="0"/>
            </p:cNvCxnSpPr>
            <p:nvPr/>
          </p:nvCxnSpPr>
          <p:spPr>
            <a:xfrm rot="5400000">
              <a:off x="9748" y="6128"/>
              <a:ext cx="1652" cy="4095"/>
            </a:xfrm>
            <a:prstGeom prst="curvedConnector3">
              <a:avLst>
                <a:gd name="adj1" fmla="val 49970"/>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104" name="曲线连接符 103"/>
            <p:cNvCxnSpPr>
              <a:stCxn id="98" idx="1"/>
              <a:endCxn id="107" idx="2"/>
            </p:cNvCxnSpPr>
            <p:nvPr/>
          </p:nvCxnSpPr>
          <p:spPr>
            <a:xfrm rot="10800000">
              <a:off x="5257" y="7689"/>
              <a:ext cx="900" cy="1601"/>
            </a:xfrm>
            <a:prstGeom prst="curvedConnector2">
              <a:avLst/>
            </a:prstGeom>
            <a:ln w="12700" cmpd="sng">
              <a:headEnd type="arrow"/>
              <a:tailEnd type="arrow"/>
            </a:ln>
          </p:spPr>
          <p:style>
            <a:lnRef idx="1">
              <a:schemeClr val="dk1"/>
            </a:lnRef>
            <a:fillRef idx="0">
              <a:schemeClr val="dk1"/>
            </a:fillRef>
            <a:effectRef idx="0">
              <a:schemeClr val="dk1"/>
            </a:effectRef>
            <a:fontRef idx="minor">
              <a:schemeClr val="tx1"/>
            </a:fontRef>
          </p:style>
        </p:cxnSp>
        <p:grpSp>
          <p:nvGrpSpPr>
            <p:cNvPr id="105" name="组合 104"/>
            <p:cNvGrpSpPr/>
            <p:nvPr/>
          </p:nvGrpSpPr>
          <p:grpSpPr>
            <a:xfrm>
              <a:off x="3258" y="183"/>
              <a:ext cx="4196" cy="7507"/>
              <a:chOff x="2295" y="183"/>
              <a:chExt cx="4196" cy="7507"/>
            </a:xfrm>
          </p:grpSpPr>
          <p:grpSp>
            <p:nvGrpSpPr>
              <p:cNvPr id="106" name="组合 105"/>
              <p:cNvGrpSpPr/>
              <p:nvPr/>
            </p:nvGrpSpPr>
            <p:grpSpPr>
              <a:xfrm>
                <a:off x="2295" y="183"/>
                <a:ext cx="3998" cy="7507"/>
                <a:chOff x="2276" y="959"/>
                <a:chExt cx="3998" cy="6925"/>
              </a:xfrm>
            </p:grpSpPr>
            <p:sp>
              <p:nvSpPr>
                <p:cNvPr id="107" name="文本框 106"/>
                <p:cNvSpPr txBox="1"/>
                <p:nvPr/>
              </p:nvSpPr>
              <p:spPr>
                <a:xfrm>
                  <a:off x="2276" y="7349"/>
                  <a:ext cx="399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1,3-bisphosphoglycerate</a:t>
                  </a:r>
                </a:p>
              </p:txBody>
            </p:sp>
            <p:sp>
              <p:nvSpPr>
                <p:cNvPr id="108" name="文本框 107"/>
                <p:cNvSpPr txBox="1"/>
                <p:nvPr/>
              </p:nvSpPr>
              <p:spPr>
                <a:xfrm>
                  <a:off x="2631" y="5741"/>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3-phosphoglycerate</a:t>
                  </a:r>
                </a:p>
              </p:txBody>
            </p:sp>
            <p:sp>
              <p:nvSpPr>
                <p:cNvPr id="109" name="文本框 108"/>
                <p:cNvSpPr txBox="1"/>
                <p:nvPr/>
              </p:nvSpPr>
              <p:spPr>
                <a:xfrm>
                  <a:off x="2631" y="4152"/>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2-phosphoglycerate</a:t>
                  </a:r>
                </a:p>
              </p:txBody>
            </p:sp>
            <p:sp>
              <p:nvSpPr>
                <p:cNvPr id="110" name="文本框 109"/>
                <p:cNvSpPr txBox="1"/>
                <p:nvPr/>
              </p:nvSpPr>
              <p:spPr>
                <a:xfrm>
                  <a:off x="2471" y="2556"/>
                  <a:ext cx="360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phosphoenolpyruvate</a:t>
                  </a:r>
                </a:p>
              </p:txBody>
            </p:sp>
            <p:sp>
              <p:nvSpPr>
                <p:cNvPr id="112" name="文本框 111"/>
                <p:cNvSpPr txBox="1"/>
                <p:nvPr/>
              </p:nvSpPr>
              <p:spPr>
                <a:xfrm>
                  <a:off x="3441" y="959"/>
                  <a:ext cx="166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p>
              </p:txBody>
            </p:sp>
          </p:grpSp>
          <p:sp>
            <p:nvSpPr>
              <p:cNvPr id="113" name="左弧形箭头 112"/>
              <p:cNvSpPr/>
              <p:nvPr/>
            </p:nvSpPr>
            <p:spPr>
              <a:xfrm flipV="1">
                <a:off x="4400" y="824"/>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4" name="左弧形箭头 113"/>
              <p:cNvSpPr/>
              <p:nvPr/>
            </p:nvSpPr>
            <p:spPr>
              <a:xfrm flipV="1">
                <a:off x="4400" y="6022"/>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5" name="文本框 114"/>
              <p:cNvSpPr txBox="1"/>
              <p:nvPr/>
            </p:nvSpPr>
            <p:spPr>
              <a:xfrm>
                <a:off x="5458" y="785"/>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116" name="文本框 115"/>
              <p:cNvSpPr txBox="1"/>
              <p:nvPr/>
            </p:nvSpPr>
            <p:spPr>
              <a:xfrm>
                <a:off x="5463" y="1365"/>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117" name="文本框 116"/>
              <p:cNvSpPr txBox="1"/>
              <p:nvPr/>
            </p:nvSpPr>
            <p:spPr>
              <a:xfrm>
                <a:off x="5458" y="5950"/>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118" name="文本框 117"/>
              <p:cNvSpPr txBox="1"/>
              <p:nvPr/>
            </p:nvSpPr>
            <p:spPr>
              <a:xfrm>
                <a:off x="5438" y="6713"/>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grpSp>
        <p:grpSp>
          <p:nvGrpSpPr>
            <p:cNvPr id="119" name="组合 118"/>
            <p:cNvGrpSpPr/>
            <p:nvPr/>
          </p:nvGrpSpPr>
          <p:grpSpPr>
            <a:xfrm>
              <a:off x="5685" y="7689"/>
              <a:ext cx="3319" cy="1402"/>
              <a:chOff x="6177" y="7245"/>
              <a:chExt cx="3319" cy="1402"/>
            </a:xfrm>
          </p:grpSpPr>
          <p:sp>
            <p:nvSpPr>
              <p:cNvPr id="120" name="左弧形箭头 119"/>
              <p:cNvSpPr/>
              <p:nvPr/>
            </p:nvSpPr>
            <p:spPr>
              <a:xfrm rot="21120000" flipV="1">
                <a:off x="6177" y="7443"/>
                <a:ext cx="1138" cy="1204"/>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1" name="文本框 120"/>
              <p:cNvSpPr txBox="1"/>
              <p:nvPr/>
            </p:nvSpPr>
            <p:spPr>
              <a:xfrm>
                <a:off x="7393" y="7245"/>
                <a:ext cx="2103" cy="580"/>
              </a:xfrm>
              <a:prstGeom prst="rect">
                <a:avLst/>
              </a:prstGeom>
              <a:noFill/>
            </p:spPr>
            <p:txBody>
              <a:bodyPr wrap="none" rtlCol="0">
                <a:spAutoFit/>
              </a:bodyPr>
              <a:lstStyle/>
              <a:p>
                <a:pPr algn="ctr"/>
                <a:r>
                  <a:rPr kumimoji="1" lang="en-US" altLang="zh-CN" b="1" dirty="0">
                    <a:solidFill>
                      <a:srgbClr val="C00000"/>
                    </a:solidFill>
                    <a:latin typeface="Times New Roman" panose="02020503050405090304" pitchFamily="18" charset="0"/>
                    <a:cs typeface="Times New Roman" panose="02020503050405090304" pitchFamily="18" charset="0"/>
                  </a:rPr>
                  <a:t>NADH   H+</a:t>
                </a:r>
              </a:p>
            </p:txBody>
          </p:sp>
          <p:sp>
            <p:nvSpPr>
              <p:cNvPr id="122" name="文本框 121"/>
              <p:cNvSpPr txBox="1"/>
              <p:nvPr/>
            </p:nvSpPr>
            <p:spPr>
              <a:xfrm>
                <a:off x="7453" y="8021"/>
                <a:ext cx="1273"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grpSp>
      </p:grpSp>
      <p:cxnSp>
        <p:nvCxnSpPr>
          <p:cNvPr id="123" name="直接箭头连接符 122"/>
          <p:cNvCxnSpPr/>
          <p:nvPr/>
        </p:nvCxnSpPr>
        <p:spPr>
          <a:xfrm flipV="1">
            <a:off x="2819400" y="1122045"/>
            <a:ext cx="0" cy="73088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124" name="直接箭头连接符 123"/>
          <p:cNvCxnSpPr/>
          <p:nvPr/>
        </p:nvCxnSpPr>
        <p:spPr>
          <a:xfrm flipV="1">
            <a:off x="2819400" y="2221230"/>
            <a:ext cx="0" cy="730250"/>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sp>
        <p:nvSpPr>
          <p:cNvPr id="125" name="文本框 124"/>
          <p:cNvSpPr txBox="1"/>
          <p:nvPr/>
        </p:nvSpPr>
        <p:spPr>
          <a:xfrm>
            <a:off x="8949055" y="1738630"/>
            <a:ext cx="2735580" cy="2306955"/>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net energy change:</a:t>
            </a:r>
          </a:p>
          <a:p>
            <a:pPr algn="l"/>
            <a:endParaRPr kumimoji="1" lang="en-US" altLang="zh-CN" b="1" dirty="0">
              <a:latin typeface="Times New Roman" panose="02020503050405090304" pitchFamily="18" charset="0"/>
              <a:cs typeface="Times New Roman" panose="02020503050405090304" pitchFamily="18" charset="0"/>
            </a:endParaRPr>
          </a:p>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- 2ATP + </a:t>
            </a:r>
            <a:r>
              <a:rPr kumimoji="1" lang="en-US" altLang="zh-CN" b="1" dirty="0">
                <a:solidFill>
                  <a:srgbClr val="C00000"/>
                </a:solidFill>
                <a:latin typeface="Times New Roman" panose="02020503050405090304" pitchFamily="18" charset="0"/>
                <a:cs typeface="Times New Roman" panose="02020503050405090304" pitchFamily="18" charset="0"/>
              </a:rPr>
              <a:t>4ATP + 2NADH</a:t>
            </a:r>
          </a:p>
          <a:p>
            <a:pPr algn="l"/>
            <a:endParaRPr kumimoji="1" lang="en-US" altLang="zh-CN" b="1" dirty="0">
              <a:solidFill>
                <a:schemeClr val="tx1"/>
              </a:solidFill>
              <a:latin typeface="Times New Roman" panose="02020503050405090304" pitchFamily="18" charset="0"/>
              <a:cs typeface="Times New Roman" panose="02020503050405090304" pitchFamily="18" charset="0"/>
            </a:endParaRPr>
          </a:p>
          <a:p>
            <a:pPr algn="l"/>
            <a:r>
              <a:rPr kumimoji="1" lang="en-US" altLang="zh-CN" b="1" dirty="0">
                <a:solidFill>
                  <a:schemeClr val="tx1"/>
                </a:solidFill>
                <a:latin typeface="Times New Roman" panose="02020503050405090304" pitchFamily="18" charset="0"/>
                <a:cs typeface="Times New Roman" panose="02020503050405090304" pitchFamily="18" charset="0"/>
              </a:rPr>
              <a:t>(1NADH = 2.5 ATP)</a:t>
            </a:r>
          </a:p>
          <a:p>
            <a:pPr algn="l"/>
            <a:endParaRPr kumimoji="1" lang="en-US" altLang="zh-CN" b="1" dirty="0">
              <a:solidFill>
                <a:schemeClr val="tx1"/>
              </a:solidFill>
              <a:latin typeface="Times New Roman" panose="02020503050405090304" pitchFamily="18" charset="0"/>
              <a:cs typeface="Times New Roman" panose="02020503050405090304" pitchFamily="18" charset="0"/>
            </a:endParaRPr>
          </a:p>
          <a:p>
            <a:pPr algn="l"/>
            <a:r>
              <a:rPr kumimoji="1" lang="en-US" altLang="zh-CN" b="1" dirty="0">
                <a:solidFill>
                  <a:schemeClr val="tx1"/>
                </a:solidFill>
                <a:latin typeface="Times New Roman" panose="02020503050405090304" pitchFamily="18" charset="0"/>
                <a:cs typeface="Times New Roman" panose="02020503050405090304" pitchFamily="18" charset="0"/>
              </a:rPr>
              <a:t>= 7ATP/Glucose</a:t>
            </a:r>
            <a:endParaRPr kumimoji="1" lang="en-US" altLang="zh-CN" b="1" dirty="0">
              <a:solidFill>
                <a:srgbClr val="C00000"/>
              </a:solidFill>
              <a:latin typeface="Times New Roman" panose="02020503050405090304" pitchFamily="18" charset="0"/>
              <a:cs typeface="Times New Roman" panose="02020503050405090304" pitchFamily="18" charset="0"/>
            </a:endParaRPr>
          </a:p>
          <a:p>
            <a:pPr algn="l"/>
            <a:endParaRPr kumimoji="1" lang="en-US" altLang="zh-CN" b="1" dirty="0">
              <a:solidFill>
                <a:srgbClr val="C00000"/>
              </a:solidFill>
              <a:latin typeface="Times New Roman" panose="02020503050405090304" pitchFamily="18" charset="0"/>
              <a:cs typeface="Times New Roman" panose="02020503050405090304" pitchFamily="18" charset="0"/>
            </a:endParaRPr>
          </a:p>
        </p:txBody>
      </p:sp>
      <p:sp>
        <p:nvSpPr>
          <p:cNvPr id="127" name="操作按钮: 后退或上一个 126">
            <a:hlinkClick r:id="rId3" action="ppaction://hlinksldjump" highlightClick="1"/>
            <a:extLst>
              <a:ext uri="{FF2B5EF4-FFF2-40B4-BE49-F238E27FC236}">
                <a16:creationId xmlns:a16="http://schemas.microsoft.com/office/drawing/2014/main" id="{123B3D45-087C-1A41-9232-0959D2E89C32}"/>
              </a:ext>
            </a:extLst>
          </p:cNvPr>
          <p:cNvSpPr/>
          <p:nvPr/>
        </p:nvSpPr>
        <p:spPr>
          <a:xfrm>
            <a:off x="102186" y="619696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15</a:t>
            </a:fld>
            <a:endParaRPr kumimoji="1" lang="zh-CN" altLang="en-US"/>
          </a:p>
        </p:txBody>
      </p:sp>
      <p:sp>
        <p:nvSpPr>
          <p:cNvPr id="3" name="文本框 2"/>
          <p:cNvSpPr txBox="1"/>
          <p:nvPr/>
        </p:nvSpPr>
        <p:spPr>
          <a:xfrm>
            <a:off x="4384407" y="-24384"/>
            <a:ext cx="342201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Preparatory phase</a:t>
            </a:r>
          </a:p>
        </p:txBody>
      </p:sp>
      <p:pic>
        <p:nvPicPr>
          <p:cNvPr id="5" name="图片 4"/>
          <p:cNvPicPr>
            <a:picLocks noChangeAspect="1"/>
          </p:cNvPicPr>
          <p:nvPr/>
        </p:nvPicPr>
        <p:blipFill>
          <a:blip r:embed="rId3"/>
          <a:stretch>
            <a:fillRect/>
          </a:stretch>
        </p:blipFill>
        <p:spPr>
          <a:xfrm>
            <a:off x="27940" y="617855"/>
            <a:ext cx="6362700" cy="6103620"/>
          </a:xfrm>
          <a:prstGeom prst="rect">
            <a:avLst/>
          </a:prstGeom>
        </p:spPr>
      </p:pic>
      <p:sp>
        <p:nvSpPr>
          <p:cNvPr id="6" name="文本框 5"/>
          <p:cNvSpPr txBox="1"/>
          <p:nvPr/>
        </p:nvSpPr>
        <p:spPr>
          <a:xfrm>
            <a:off x="6772275" y="617855"/>
            <a:ext cx="5334000" cy="624713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Two priming reactions in this phase, phosphorylation of glucose and phosphory-lation of F-6-P, each consumes an ATP.</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In the preparatory phase of glycolysis, two ATPs are required for stimulation. No substrate level phosphorylation, no oxidative phosphorylation.</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The hexose is finally hydrolyzed to two triose, glyceraldehyde 3-phosphate and dihydroxy-acetone phosphate after four steps.</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Phosphorylation can retain the intermediates in cell, conserve energy in the formation of phosphate esters and activates the reactions by providing binding energy between phosphate groups and certain sites in the enzyme.</a:t>
            </a:r>
          </a:p>
        </p:txBody>
      </p:sp>
      <p:sp>
        <p:nvSpPr>
          <p:cNvPr id="8" name="操作按钮: 后退或上一个 7">
            <a:hlinkClick r:id="rId4" action="ppaction://hlinksldjump" highlightClick="1"/>
            <a:extLst>
              <a:ext uri="{FF2B5EF4-FFF2-40B4-BE49-F238E27FC236}">
                <a16:creationId xmlns:a16="http://schemas.microsoft.com/office/drawing/2014/main" id="{123B3D45-087C-1A41-9232-0959D2E89C32}"/>
              </a:ext>
            </a:extLst>
          </p:cNvPr>
          <p:cNvSpPr/>
          <p:nvPr/>
        </p:nvSpPr>
        <p:spPr>
          <a:xfrm>
            <a:off x="143023" y="6160069"/>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16</a:t>
            </a:fld>
            <a:endParaRPr kumimoji="1" lang="zh-CN" altLang="en-US"/>
          </a:p>
        </p:txBody>
      </p:sp>
      <p:sp>
        <p:nvSpPr>
          <p:cNvPr id="3" name="文本框 2"/>
          <p:cNvSpPr txBox="1"/>
          <p:nvPr/>
        </p:nvSpPr>
        <p:spPr>
          <a:xfrm>
            <a:off x="4892090" y="-24384"/>
            <a:ext cx="240665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Payoff phase</a:t>
            </a:r>
          </a:p>
        </p:txBody>
      </p:sp>
      <p:sp>
        <p:nvSpPr>
          <p:cNvPr id="4" name="文本框 3"/>
          <p:cNvSpPr txBox="1"/>
          <p:nvPr/>
        </p:nvSpPr>
        <p:spPr>
          <a:xfrm>
            <a:off x="7538085" y="1727200"/>
            <a:ext cx="4483735" cy="403098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Remember that one glucose has been converted to two glyceraldehyde-3-phosphate in the preparatory phase.</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Each phospho-triose generates 2ATP and 1 NADH through two substrate level phosphorylation reactions and one dehydrogenation reaction.</a:t>
            </a: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p:txBody>
      </p:sp>
      <p:pic>
        <p:nvPicPr>
          <p:cNvPr id="5" name="图片 4"/>
          <p:cNvPicPr>
            <a:picLocks noChangeAspect="1"/>
          </p:cNvPicPr>
          <p:nvPr/>
        </p:nvPicPr>
        <p:blipFill>
          <a:blip r:embed="rId3"/>
          <a:stretch>
            <a:fillRect/>
          </a:stretch>
        </p:blipFill>
        <p:spPr>
          <a:xfrm>
            <a:off x="159385" y="763905"/>
            <a:ext cx="7378700" cy="5957570"/>
          </a:xfrm>
          <a:prstGeom prst="rect">
            <a:avLst/>
          </a:prstGeom>
        </p:spPr>
      </p:pic>
      <p:sp>
        <p:nvSpPr>
          <p:cNvPr id="7" name="操作按钮: 后退或上一个 6">
            <a:hlinkClick r:id="rId4" action="ppaction://hlinksldjump" highlightClick="1"/>
            <a:extLst>
              <a:ext uri="{FF2B5EF4-FFF2-40B4-BE49-F238E27FC236}">
                <a16:creationId xmlns:a16="http://schemas.microsoft.com/office/drawing/2014/main" id="{123B3D45-087C-1A41-9232-0959D2E89C32}"/>
              </a:ext>
            </a:extLst>
          </p:cNvPr>
          <p:cNvSpPr/>
          <p:nvPr/>
        </p:nvSpPr>
        <p:spPr>
          <a:xfrm>
            <a:off x="0" y="6240543"/>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9" name="组合 238"/>
          <p:cNvGrpSpPr/>
          <p:nvPr/>
        </p:nvGrpSpPr>
        <p:grpSpPr>
          <a:xfrm>
            <a:off x="488950" y="59690"/>
            <a:ext cx="11130280" cy="6692900"/>
            <a:chOff x="1058" y="306"/>
            <a:chExt cx="16991" cy="10540"/>
          </a:xfrm>
        </p:grpSpPr>
        <p:grpSp>
          <p:nvGrpSpPr>
            <p:cNvPr id="143" name="组合 142"/>
            <p:cNvGrpSpPr/>
            <p:nvPr/>
          </p:nvGrpSpPr>
          <p:grpSpPr>
            <a:xfrm>
              <a:off x="1821" y="822"/>
              <a:ext cx="14507" cy="8912"/>
              <a:chOff x="2160" y="1243"/>
              <a:chExt cx="14507" cy="8912"/>
            </a:xfrm>
          </p:grpSpPr>
          <p:pic>
            <p:nvPicPr>
              <p:cNvPr id="131" name="图片 130" descr="1997749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6660000">
                <a:off x="10710" y="760"/>
                <a:ext cx="1437" cy="3665"/>
              </a:xfrm>
              <a:prstGeom prst="rect">
                <a:avLst/>
              </a:prstGeom>
            </p:spPr>
          </p:pic>
          <p:grpSp>
            <p:nvGrpSpPr>
              <p:cNvPr id="142" name="组合 141"/>
              <p:cNvGrpSpPr/>
              <p:nvPr/>
            </p:nvGrpSpPr>
            <p:grpSpPr>
              <a:xfrm>
                <a:off x="2160" y="1243"/>
                <a:ext cx="14507" cy="8912"/>
                <a:chOff x="2160" y="1243"/>
                <a:chExt cx="14507" cy="8912"/>
              </a:xfrm>
            </p:grpSpPr>
            <p:grpSp>
              <p:nvGrpSpPr>
                <p:cNvPr id="135" name="组合 134"/>
                <p:cNvGrpSpPr/>
                <p:nvPr/>
              </p:nvGrpSpPr>
              <p:grpSpPr>
                <a:xfrm>
                  <a:off x="2160" y="1243"/>
                  <a:ext cx="14507" cy="8912"/>
                  <a:chOff x="2160" y="1435"/>
                  <a:chExt cx="14507" cy="8912"/>
                </a:xfrm>
              </p:grpSpPr>
              <p:sp>
                <p:nvSpPr>
                  <p:cNvPr id="3" name="文本框 2"/>
                  <p:cNvSpPr txBox="1"/>
                  <p:nvPr/>
                </p:nvSpPr>
                <p:spPr>
                  <a:xfrm>
                    <a:off x="6892" y="5450"/>
                    <a:ext cx="4695" cy="919"/>
                  </a:xfrm>
                  <a:prstGeom prst="rect">
                    <a:avLst/>
                  </a:prstGeom>
                  <a:noFill/>
                </p:spPr>
                <p:txBody>
                  <a:bodyPr wrap="square" rtlCol="0">
                    <a:spAutoFit/>
                  </a:bodyPr>
                  <a:lstStyle/>
                  <a:p>
                    <a:pPr algn="ctr"/>
                    <a:r>
                      <a:rPr kumimoji="1" lang="en-US" altLang="zh-CN" sz="3200" b="1" dirty="0">
                        <a:solidFill>
                          <a:schemeClr val="tx1"/>
                        </a:solidFill>
                        <a:latin typeface="Times New Roman" panose="02020503050405090304" pitchFamily="18" charset="0"/>
                        <a:cs typeface="Times New Roman" panose="02020503050405090304" pitchFamily="18" charset="0"/>
                      </a:rPr>
                      <a:t>Citric acid cycle</a:t>
                    </a:r>
                  </a:p>
                </p:txBody>
              </p:sp>
              <p:grpSp>
                <p:nvGrpSpPr>
                  <p:cNvPr id="134" name="组合 133"/>
                  <p:cNvGrpSpPr/>
                  <p:nvPr/>
                </p:nvGrpSpPr>
                <p:grpSpPr>
                  <a:xfrm>
                    <a:off x="2160" y="1435"/>
                    <a:ext cx="14507" cy="8912"/>
                    <a:chOff x="2143" y="1051"/>
                    <a:chExt cx="14507" cy="8912"/>
                  </a:xfrm>
                </p:grpSpPr>
                <p:grpSp>
                  <p:nvGrpSpPr>
                    <p:cNvPr id="129" name="组合 128"/>
                    <p:cNvGrpSpPr/>
                    <p:nvPr/>
                  </p:nvGrpSpPr>
                  <p:grpSpPr>
                    <a:xfrm>
                      <a:off x="2143" y="1051"/>
                      <a:ext cx="14507" cy="8912"/>
                      <a:chOff x="449" y="1665"/>
                      <a:chExt cx="12337" cy="8724"/>
                    </a:xfrm>
                  </p:grpSpPr>
                  <p:pic>
                    <p:nvPicPr>
                      <p:cNvPr id="61" name="图片 60" descr="1997749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440000">
                        <a:off x="2916" y="1195"/>
                        <a:ext cx="1440" cy="3587"/>
                      </a:xfrm>
                      <a:prstGeom prst="rect">
                        <a:avLst/>
                      </a:prstGeom>
                    </p:spPr>
                  </p:pic>
                  <p:sp>
                    <p:nvSpPr>
                      <p:cNvPr id="107" name="文本框 106"/>
                      <p:cNvSpPr txBox="1"/>
                      <p:nvPr/>
                    </p:nvSpPr>
                    <p:spPr>
                      <a:xfrm>
                        <a:off x="9713" y="8431"/>
                        <a:ext cx="2467" cy="568"/>
                      </a:xfrm>
                      <a:prstGeom prst="rect">
                        <a:avLst/>
                      </a:prstGeom>
                      <a:noFill/>
                    </p:spPr>
                    <p:txBody>
                      <a:bodyPr wrap="square" rtlCol="0" anchor="t">
                        <a:spAutoFit/>
                      </a:bodyPr>
                      <a:lstStyle/>
                      <a:p>
                        <a:pPr algn="l"/>
                        <a:r>
                          <a:rPr kumimoji="1" lang="en-US" altLang="zh-CN" b="1" dirty="0">
                            <a:latin typeface="Times New Roman" panose="02020503050405090304" pitchFamily="18" charset="0"/>
                            <a:cs typeface="Times New Roman" panose="02020503050405090304" pitchFamily="18" charset="0"/>
                          </a:rPr>
                          <a:t>ɑ-ketoglutarate</a:t>
                        </a:r>
                      </a:p>
                    </p:txBody>
                  </p:sp>
                  <p:grpSp>
                    <p:nvGrpSpPr>
                      <p:cNvPr id="108" name="组合 107"/>
                      <p:cNvGrpSpPr/>
                      <p:nvPr/>
                    </p:nvGrpSpPr>
                    <p:grpSpPr>
                      <a:xfrm>
                        <a:off x="449" y="1665"/>
                        <a:ext cx="12337" cy="8724"/>
                        <a:chOff x="449" y="1665"/>
                        <a:chExt cx="12337" cy="8725"/>
                      </a:xfrm>
                    </p:grpSpPr>
                    <p:sp>
                      <p:nvSpPr>
                        <p:cNvPr id="109" name="文本框 108"/>
                        <p:cNvSpPr txBox="1"/>
                        <p:nvPr/>
                      </p:nvSpPr>
                      <p:spPr>
                        <a:xfrm>
                          <a:off x="6195" y="1665"/>
                          <a:ext cx="2088" cy="568"/>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Acetyl-CoA</a:t>
                          </a:r>
                        </a:p>
                      </p:txBody>
                    </p:sp>
                    <p:grpSp>
                      <p:nvGrpSpPr>
                        <p:cNvPr id="111" name="组合 110"/>
                        <p:cNvGrpSpPr/>
                        <p:nvPr/>
                      </p:nvGrpSpPr>
                      <p:grpSpPr>
                        <a:xfrm>
                          <a:off x="5087" y="2269"/>
                          <a:ext cx="5779" cy="8121"/>
                          <a:chOff x="9863" y="-192"/>
                          <a:chExt cx="5525" cy="5563"/>
                        </a:xfrm>
                      </p:grpSpPr>
                      <p:grpSp>
                        <p:nvGrpSpPr>
                          <p:cNvPr id="112" name="组合 111"/>
                          <p:cNvGrpSpPr/>
                          <p:nvPr/>
                        </p:nvGrpSpPr>
                        <p:grpSpPr>
                          <a:xfrm>
                            <a:off x="9863" y="-192"/>
                            <a:ext cx="5525" cy="1116"/>
                            <a:chOff x="9447" y="-186"/>
                            <a:chExt cx="5525" cy="1116"/>
                          </a:xfrm>
                        </p:grpSpPr>
                        <p:sp>
                          <p:nvSpPr>
                            <p:cNvPr id="113" name="文本框 112"/>
                            <p:cNvSpPr txBox="1"/>
                            <p:nvPr/>
                          </p:nvSpPr>
                          <p:spPr>
                            <a:xfrm>
                              <a:off x="13684" y="541"/>
                              <a:ext cx="1288" cy="389"/>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citrate</a:t>
                              </a:r>
                            </a:p>
                          </p:txBody>
                        </p:sp>
                        <p:sp>
                          <p:nvSpPr>
                            <p:cNvPr id="114" name="文本框 113"/>
                            <p:cNvSpPr txBox="1"/>
                            <p:nvPr/>
                          </p:nvSpPr>
                          <p:spPr>
                            <a:xfrm>
                              <a:off x="9447" y="-186"/>
                              <a:ext cx="2188" cy="389"/>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oxaloacetate</a:t>
                              </a:r>
                            </a:p>
                          </p:txBody>
                        </p:sp>
                      </p:grpSp>
                      <p:sp>
                        <p:nvSpPr>
                          <p:cNvPr id="115" name="文本框 114"/>
                          <p:cNvSpPr txBox="1"/>
                          <p:nvPr/>
                        </p:nvSpPr>
                        <p:spPr>
                          <a:xfrm>
                            <a:off x="10288" y="4982"/>
                            <a:ext cx="2357" cy="389"/>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succinyl-CoA</a:t>
                            </a:r>
                          </a:p>
                        </p:txBody>
                      </p:sp>
                    </p:grpSp>
                    <p:sp>
                      <p:nvSpPr>
                        <p:cNvPr id="117" name="文本框 116"/>
                        <p:cNvSpPr txBox="1"/>
                        <p:nvPr/>
                      </p:nvSpPr>
                      <p:spPr>
                        <a:xfrm>
                          <a:off x="11078" y="5596"/>
                          <a:ext cx="1708" cy="568"/>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isocitrate</a:t>
                          </a:r>
                        </a:p>
                      </p:txBody>
                    </p:sp>
                    <p:sp>
                      <p:nvSpPr>
                        <p:cNvPr id="118" name="文本框 117"/>
                        <p:cNvSpPr txBox="1"/>
                        <p:nvPr/>
                      </p:nvSpPr>
                      <p:spPr>
                        <a:xfrm>
                          <a:off x="449" y="6539"/>
                          <a:ext cx="1708" cy="568"/>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fumarate</a:t>
                          </a:r>
                        </a:p>
                      </p:txBody>
                    </p:sp>
                    <p:sp>
                      <p:nvSpPr>
                        <p:cNvPr id="119" name="文本框 118"/>
                        <p:cNvSpPr txBox="1"/>
                        <p:nvPr/>
                      </p:nvSpPr>
                      <p:spPr>
                        <a:xfrm>
                          <a:off x="1473" y="3844"/>
                          <a:ext cx="1328" cy="568"/>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malate</a:t>
                          </a:r>
                        </a:p>
                      </p:txBody>
                    </p:sp>
                  </p:grpSp>
                  <p:pic>
                    <p:nvPicPr>
                      <p:cNvPr id="122" name="图片 121" descr="1997749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2540000">
                        <a:off x="10885" y="6094"/>
                        <a:ext cx="1440" cy="2671"/>
                      </a:xfrm>
                      <a:prstGeom prst="rect">
                        <a:avLst/>
                      </a:prstGeom>
                    </p:spPr>
                  </p:pic>
                  <p:pic>
                    <p:nvPicPr>
                      <p:cNvPr id="126" name="图片 125" descr="1997749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7080000" flipH="1">
                        <a:off x="7979" y="1752"/>
                        <a:ext cx="1245" cy="2480"/>
                      </a:xfrm>
                      <a:prstGeom prst="rect">
                        <a:avLst/>
                      </a:prstGeom>
                    </p:spPr>
                  </p:pic>
                </p:grpSp>
                <p:sp>
                  <p:nvSpPr>
                    <p:cNvPr id="133" name="文本框 132"/>
                    <p:cNvSpPr txBox="1"/>
                    <p:nvPr/>
                  </p:nvSpPr>
                  <p:spPr>
                    <a:xfrm>
                      <a:off x="3983" y="8542"/>
                      <a:ext cx="1708"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succinate</a:t>
                      </a:r>
                    </a:p>
                  </p:txBody>
                </p:sp>
              </p:grpSp>
            </p:grpSp>
            <p:sp>
              <p:nvSpPr>
                <p:cNvPr id="136" name="文本框 135">
                  <a:hlinkClick r:id="rId5" action="ppaction://hlinksldjump"/>
                </p:cNvPr>
                <p:cNvSpPr txBox="1"/>
                <p:nvPr/>
              </p:nvSpPr>
              <p:spPr>
                <a:xfrm>
                  <a:off x="4547" y="3060"/>
                  <a:ext cx="3718" cy="580"/>
                </a:xfrm>
                <a:prstGeom prst="rect">
                  <a:avLst/>
                </a:prstGeom>
                <a:noFill/>
              </p:spPr>
              <p:txBody>
                <a:bodyPr wrap="square" rtlCol="0">
                  <a:spAutoFit/>
                </a:bodyPr>
                <a:lstStyle/>
                <a:p>
                  <a:pPr algn="ctr"/>
                  <a:r>
                    <a:rPr kumimoji="1" lang="en-US" altLang="zh-CN" b="1" dirty="0">
                      <a:solidFill>
                        <a:srgbClr val="0070C0"/>
                      </a:solidFill>
                      <a:latin typeface="Times New Roman" panose="02020503050405090304" pitchFamily="18" charset="0"/>
                      <a:cs typeface="Times New Roman" panose="02020503050405090304" pitchFamily="18" charset="0"/>
                    </a:rPr>
                    <a:t>malate dehydrogenase</a:t>
                  </a:r>
                </a:p>
              </p:txBody>
            </p:sp>
            <p:sp>
              <p:nvSpPr>
                <p:cNvPr id="137" name="文本框 136">
                  <a:hlinkClick r:id="rId6" action="ppaction://hlinksldjump"/>
                </p:cNvPr>
                <p:cNvSpPr txBox="1"/>
                <p:nvPr/>
              </p:nvSpPr>
              <p:spPr>
                <a:xfrm>
                  <a:off x="9132" y="2716"/>
                  <a:ext cx="2698" cy="580"/>
                </a:xfrm>
                <a:prstGeom prst="rect">
                  <a:avLst/>
                </a:prstGeom>
                <a:noFill/>
              </p:spPr>
              <p:txBody>
                <a:bodyPr wrap="square" rtlCol="0">
                  <a:spAutoFit/>
                </a:bodyPr>
                <a:lstStyle/>
                <a:p>
                  <a:pPr algn="ctr"/>
                  <a:r>
                    <a:rPr kumimoji="1" lang="en-US" altLang="zh-CN" b="1" dirty="0">
                      <a:solidFill>
                        <a:srgbClr val="0070C0"/>
                      </a:solidFill>
                      <a:latin typeface="Times New Roman" panose="02020503050405090304" pitchFamily="18" charset="0"/>
                      <a:cs typeface="Times New Roman" panose="02020503050405090304" pitchFamily="18" charset="0"/>
                    </a:rPr>
                    <a:t>citrate synthase</a:t>
                  </a:r>
                </a:p>
              </p:txBody>
            </p:sp>
            <p:sp>
              <p:nvSpPr>
                <p:cNvPr id="138" name="文本框 137"/>
                <p:cNvSpPr txBox="1"/>
                <p:nvPr/>
              </p:nvSpPr>
              <p:spPr>
                <a:xfrm>
                  <a:off x="3453" y="5261"/>
                  <a:ext cx="1728" cy="580"/>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fumarase</a:t>
                  </a:r>
                </a:p>
              </p:txBody>
            </p:sp>
            <p:sp>
              <p:nvSpPr>
                <p:cNvPr id="139" name="文本框 138">
                  <a:hlinkClick r:id="rId7" action="ppaction://hlinksldjump"/>
                </p:cNvPr>
                <p:cNvSpPr txBox="1"/>
                <p:nvPr/>
              </p:nvSpPr>
              <p:spPr>
                <a:xfrm>
                  <a:off x="4115" y="7082"/>
                  <a:ext cx="4098" cy="580"/>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succinate dehydrogenase</a:t>
                  </a:r>
                </a:p>
              </p:txBody>
            </p:sp>
            <p:sp>
              <p:nvSpPr>
                <p:cNvPr id="141" name="文本框 140">
                  <a:hlinkClick r:id="rId8" action="ppaction://hlinksldjump"/>
                </p:cNvPr>
                <p:cNvSpPr txBox="1"/>
                <p:nvPr/>
              </p:nvSpPr>
              <p:spPr>
                <a:xfrm>
                  <a:off x="6479" y="8298"/>
                  <a:ext cx="2438" cy="1016"/>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succinyl-CoA </a:t>
                  </a:r>
                </a:p>
                <a:p>
                  <a:pPr algn="l"/>
                  <a:r>
                    <a:rPr kumimoji="1" lang="en-US" altLang="zh-CN" b="1" dirty="0">
                      <a:solidFill>
                        <a:srgbClr val="0070C0"/>
                      </a:solidFill>
                      <a:latin typeface="Times New Roman" panose="02020503050405090304" pitchFamily="18" charset="0"/>
                      <a:cs typeface="Times New Roman" panose="02020503050405090304" pitchFamily="18" charset="0"/>
                    </a:rPr>
                    <a:t>synthetase</a:t>
                  </a:r>
                </a:p>
              </p:txBody>
            </p:sp>
          </p:grpSp>
        </p:grpSp>
        <p:sp>
          <p:nvSpPr>
            <p:cNvPr id="145" name="文本框 144">
              <a:hlinkClick r:id="rId9" action="ppaction://hlinksldjump"/>
            </p:cNvPr>
            <p:cNvSpPr txBox="1"/>
            <p:nvPr/>
          </p:nvSpPr>
          <p:spPr>
            <a:xfrm>
              <a:off x="8578" y="7539"/>
              <a:ext cx="4400" cy="1016"/>
            </a:xfrm>
            <a:prstGeom prst="rect">
              <a:avLst/>
            </a:prstGeom>
            <a:noFill/>
          </p:spPr>
          <p:txBody>
            <a:bodyPr wrap="square" rtlCol="0" anchor="t">
              <a:spAutoFit/>
            </a:bodyPr>
            <a:lstStyle/>
            <a:p>
              <a:pPr algn="ctr"/>
              <a:r>
                <a:rPr kumimoji="1" lang="en-US" altLang="zh-CN" b="1" dirty="0">
                  <a:solidFill>
                    <a:srgbClr val="0070C0"/>
                  </a:solidFill>
                  <a:latin typeface="Times New Roman" panose="02020503050405090304" pitchFamily="18" charset="0"/>
                  <a:cs typeface="Times New Roman" panose="02020503050405090304" pitchFamily="18" charset="0"/>
                  <a:sym typeface="+mn-ea"/>
                </a:rPr>
                <a:t>ɑ-ketoglutarate </a:t>
              </a:r>
              <a:r>
                <a:rPr kumimoji="1" lang="en-US" altLang="zh-CN" b="1" dirty="0">
                  <a:solidFill>
                    <a:srgbClr val="0070C0"/>
                  </a:solidFill>
                  <a:latin typeface="Times New Roman" panose="02020503050405090304" pitchFamily="18" charset="0"/>
                  <a:cs typeface="Times New Roman" panose="02020503050405090304" pitchFamily="18" charset="0"/>
                </a:rPr>
                <a:t>dehydrogenase complex</a:t>
              </a:r>
            </a:p>
          </p:txBody>
        </p:sp>
        <p:sp>
          <p:nvSpPr>
            <p:cNvPr id="147" name="文本框 146">
              <a:hlinkClick r:id="rId10" action="ppaction://hlinksldjump"/>
            </p:cNvPr>
            <p:cNvSpPr txBox="1"/>
            <p:nvPr/>
          </p:nvSpPr>
          <p:spPr>
            <a:xfrm>
              <a:off x="10697" y="6081"/>
              <a:ext cx="4098" cy="580"/>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isocitrate dehydrogenase</a:t>
              </a:r>
            </a:p>
          </p:txBody>
        </p:sp>
        <p:sp>
          <p:nvSpPr>
            <p:cNvPr id="150" name="文本框 149"/>
            <p:cNvSpPr txBox="1"/>
            <p:nvPr/>
          </p:nvSpPr>
          <p:spPr>
            <a:xfrm>
              <a:off x="12239" y="3994"/>
              <a:ext cx="1708" cy="580"/>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aconitase</a:t>
              </a:r>
            </a:p>
          </p:txBody>
        </p:sp>
        <p:pic>
          <p:nvPicPr>
            <p:cNvPr id="154" name="图片 153" descr="3633149"/>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2460000">
              <a:off x="12952" y="3535"/>
              <a:ext cx="2462" cy="870"/>
            </a:xfrm>
            <a:prstGeom prst="rect">
              <a:avLst/>
            </a:prstGeom>
          </p:spPr>
        </p:pic>
        <p:pic>
          <p:nvPicPr>
            <p:cNvPr id="161" name="图片 160" descr="3633149"/>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20700000">
              <a:off x="10139" y="8535"/>
              <a:ext cx="3596" cy="728"/>
            </a:xfrm>
            <a:prstGeom prst="rect">
              <a:avLst/>
            </a:prstGeom>
          </p:spPr>
        </p:pic>
        <p:pic>
          <p:nvPicPr>
            <p:cNvPr id="162" name="图片 161" descr="3633149"/>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960000">
              <a:off x="5220" y="8745"/>
              <a:ext cx="2614" cy="672"/>
            </a:xfrm>
            <a:prstGeom prst="rect">
              <a:avLst/>
            </a:prstGeom>
          </p:spPr>
        </p:pic>
        <p:pic>
          <p:nvPicPr>
            <p:cNvPr id="163" name="图片 162" descr="3633149"/>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2940000">
              <a:off x="2441" y="6884"/>
              <a:ext cx="2519" cy="870"/>
            </a:xfrm>
            <a:prstGeom prst="rect">
              <a:avLst/>
            </a:prstGeom>
          </p:spPr>
        </p:pic>
        <p:pic>
          <p:nvPicPr>
            <p:cNvPr id="164" name="图片 163" descr="3633149"/>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7640000">
              <a:off x="1712" y="4338"/>
              <a:ext cx="2476" cy="870"/>
            </a:xfrm>
            <a:prstGeom prst="rect">
              <a:avLst/>
            </a:prstGeom>
          </p:spPr>
        </p:pic>
        <p:sp>
          <p:nvSpPr>
            <p:cNvPr id="165" name="文本框 164"/>
            <p:cNvSpPr txBox="1"/>
            <p:nvPr/>
          </p:nvSpPr>
          <p:spPr>
            <a:xfrm>
              <a:off x="14468" y="1094"/>
              <a:ext cx="1668"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p>
          </p:txBody>
        </p:sp>
        <p:pic>
          <p:nvPicPr>
            <p:cNvPr id="168" name="图片 167" descr="1997749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flipV="1">
              <a:off x="11667" y="-994"/>
              <a:ext cx="1612" cy="4211"/>
            </a:xfrm>
            <a:prstGeom prst="rect">
              <a:avLst/>
            </a:prstGeom>
          </p:spPr>
        </p:pic>
        <p:sp>
          <p:nvSpPr>
            <p:cNvPr id="169" name="文本框 168">
              <a:hlinkClick r:id="rId13" action="ppaction://hlinksldjump"/>
            </p:cNvPr>
            <p:cNvSpPr txBox="1"/>
            <p:nvPr/>
          </p:nvSpPr>
          <p:spPr>
            <a:xfrm>
              <a:off x="11621" y="306"/>
              <a:ext cx="5428" cy="580"/>
            </a:xfrm>
            <a:prstGeom prst="rect">
              <a:avLst/>
            </a:prstGeom>
            <a:noFill/>
          </p:spPr>
          <p:txBody>
            <a:bodyPr wrap="squar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pyruvate dehydrogenase complex</a:t>
              </a:r>
            </a:p>
          </p:txBody>
        </p:sp>
        <p:sp>
          <p:nvSpPr>
            <p:cNvPr id="176" name="左弧形箭头 175"/>
            <p:cNvSpPr/>
            <p:nvPr/>
          </p:nvSpPr>
          <p:spPr>
            <a:xfrm rot="14580000">
              <a:off x="4722" y="752"/>
              <a:ext cx="867" cy="1885"/>
            </a:xfrm>
            <a:prstGeom prst="curvedRightArrow">
              <a:avLst/>
            </a:prstGeom>
            <a:noFill/>
            <a:ln w="38100">
              <a:solidFill>
                <a:srgbClr val="002060"/>
              </a:solidFill>
            </a:ln>
            <a:extLst>
              <a:ext uri="{909E8E84-426E-40DD-AFC4-6F175D3DCCD1}">
                <a14:hiddenFill xmlns:a14="http://schemas.microsoft.com/office/drawing/2010/main">
                  <a:solidFill>
                    <a:schemeClr val="lt1"/>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solidFill>
                  <a:schemeClr val="tx1"/>
                </a:solidFill>
              </a:endParaRPr>
            </a:p>
          </p:txBody>
        </p:sp>
        <p:sp>
          <p:nvSpPr>
            <p:cNvPr id="177" name="左弧形箭头 176"/>
            <p:cNvSpPr/>
            <p:nvPr/>
          </p:nvSpPr>
          <p:spPr>
            <a:xfrm rot="8400000">
              <a:off x="2400" y="6860"/>
              <a:ext cx="1100" cy="1812"/>
            </a:xfrm>
            <a:prstGeom prst="curvedRightArrow">
              <a:avLst/>
            </a:prstGeom>
            <a:noFill/>
            <a:ln w="38100">
              <a:solidFill>
                <a:srgbClr val="002060"/>
              </a:solidFill>
            </a:ln>
            <a:extLst>
              <a:ext uri="{909E8E84-426E-40DD-AFC4-6F175D3DCCD1}">
                <a14:hiddenFill xmlns:a14="http://schemas.microsoft.com/office/drawing/2010/main">
                  <a:solidFill>
                    <a:schemeClr val="lt1"/>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solidFill>
                  <a:schemeClr val="tx1"/>
                </a:solidFill>
              </a:endParaRPr>
            </a:p>
          </p:txBody>
        </p:sp>
        <p:sp>
          <p:nvSpPr>
            <p:cNvPr id="178" name="左弧形箭头 177"/>
            <p:cNvSpPr/>
            <p:nvPr/>
          </p:nvSpPr>
          <p:spPr>
            <a:xfrm rot="6600000">
              <a:off x="6017" y="8919"/>
              <a:ext cx="750" cy="1505"/>
            </a:xfrm>
            <a:prstGeom prst="curvedRightArrow">
              <a:avLst/>
            </a:prstGeom>
            <a:noFill/>
            <a:ln w="38100">
              <a:solidFill>
                <a:srgbClr val="002060"/>
              </a:solidFill>
            </a:ln>
            <a:extLst>
              <a:ext uri="{909E8E84-426E-40DD-AFC4-6F175D3DCCD1}">
                <a14:hiddenFill xmlns:a14="http://schemas.microsoft.com/office/drawing/2010/main">
                  <a:solidFill>
                    <a:schemeClr val="lt1"/>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solidFill>
                  <a:schemeClr val="tx1"/>
                </a:solidFill>
              </a:endParaRPr>
            </a:p>
          </p:txBody>
        </p:sp>
        <p:sp>
          <p:nvSpPr>
            <p:cNvPr id="179" name="文本框 178"/>
            <p:cNvSpPr txBox="1"/>
            <p:nvPr/>
          </p:nvSpPr>
          <p:spPr>
            <a:xfrm>
              <a:off x="3169" y="1211"/>
              <a:ext cx="1273" cy="580"/>
            </a:xfrm>
            <a:prstGeom prst="rect">
              <a:avLst/>
            </a:prstGeom>
            <a:noFill/>
          </p:spPr>
          <p:txBody>
            <a:bodyPr wrap="squar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sp>
          <p:nvSpPr>
            <p:cNvPr id="180" name="文本框 179"/>
            <p:cNvSpPr txBox="1"/>
            <p:nvPr/>
          </p:nvSpPr>
          <p:spPr>
            <a:xfrm>
              <a:off x="4894" y="514"/>
              <a:ext cx="1348" cy="580"/>
            </a:xfrm>
            <a:prstGeom prst="rect">
              <a:avLst/>
            </a:prstGeom>
            <a:noFill/>
          </p:spPr>
          <p:txBody>
            <a:bodyPr wrap="squar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NADH</a:t>
              </a:r>
            </a:p>
          </p:txBody>
        </p:sp>
        <p:grpSp>
          <p:nvGrpSpPr>
            <p:cNvPr id="225" name="组合 224"/>
            <p:cNvGrpSpPr/>
            <p:nvPr/>
          </p:nvGrpSpPr>
          <p:grpSpPr>
            <a:xfrm>
              <a:off x="14809" y="5773"/>
              <a:ext cx="3240" cy="2406"/>
              <a:chOff x="14809" y="5771"/>
              <a:chExt cx="3240" cy="2406"/>
            </a:xfrm>
          </p:grpSpPr>
          <p:sp>
            <p:nvSpPr>
              <p:cNvPr id="181" name="左弧形箭头 180"/>
              <p:cNvSpPr/>
              <p:nvPr/>
            </p:nvSpPr>
            <p:spPr>
              <a:xfrm rot="900000">
                <a:off x="15335" y="5771"/>
                <a:ext cx="1184" cy="1278"/>
              </a:xfrm>
              <a:prstGeom prst="curvedRightArrow">
                <a:avLst/>
              </a:prstGeom>
              <a:noFill/>
              <a:ln w="38100">
                <a:solidFill>
                  <a:srgbClr val="002060"/>
                </a:solidFill>
              </a:ln>
              <a:extLst>
                <a:ext uri="{909E8E84-426E-40DD-AFC4-6F175D3DCCD1}">
                  <a14:hiddenFill xmlns:a14="http://schemas.microsoft.com/office/drawing/2010/main">
                    <a:solidFill>
                      <a:schemeClr val="lt1"/>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solidFill>
                    <a:schemeClr val="tx1"/>
                  </a:solidFill>
                </a:endParaRPr>
              </a:p>
            </p:txBody>
          </p:sp>
          <p:sp>
            <p:nvSpPr>
              <p:cNvPr id="182" name="文本框 181"/>
              <p:cNvSpPr txBox="1"/>
              <p:nvPr/>
            </p:nvSpPr>
            <p:spPr>
              <a:xfrm>
                <a:off x="16664" y="5849"/>
                <a:ext cx="1273" cy="580"/>
              </a:xfrm>
              <a:prstGeom prst="rect">
                <a:avLst/>
              </a:prstGeom>
              <a:noFill/>
            </p:spPr>
            <p:txBody>
              <a:bodyPr wrap="squar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sp>
            <p:nvSpPr>
              <p:cNvPr id="183" name="文本框 182"/>
              <p:cNvSpPr txBox="1"/>
              <p:nvPr/>
            </p:nvSpPr>
            <p:spPr>
              <a:xfrm>
                <a:off x="16341" y="6661"/>
                <a:ext cx="1708" cy="580"/>
              </a:xfrm>
              <a:prstGeom prst="rect">
                <a:avLst/>
              </a:prstGeom>
              <a:noFill/>
            </p:spPr>
            <p:txBody>
              <a:bodyPr wrap="squar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NADH</a:t>
                </a:r>
                <a:r>
                  <a:rPr kumimoji="1" lang="en-US" altLang="zh-CN" b="1" dirty="0">
                    <a:latin typeface="Times New Roman" panose="02020503050405090304" pitchFamily="18" charset="0"/>
                    <a:cs typeface="Times New Roman" panose="02020503050405090304" pitchFamily="18" charset="0"/>
                  </a:rPr>
                  <a:t>    </a:t>
                </a:r>
              </a:p>
            </p:txBody>
          </p:sp>
          <p:pic>
            <p:nvPicPr>
              <p:cNvPr id="184" name="图片 183" descr="19977498"/>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rot="19440000" flipV="1">
                <a:off x="14809" y="6328"/>
                <a:ext cx="1361" cy="1602"/>
              </a:xfrm>
              <a:prstGeom prst="rect">
                <a:avLst/>
              </a:prstGeom>
            </p:spPr>
          </p:pic>
          <p:sp>
            <p:nvSpPr>
              <p:cNvPr id="185" name="文本框 184"/>
              <p:cNvSpPr txBox="1"/>
              <p:nvPr/>
            </p:nvSpPr>
            <p:spPr>
              <a:xfrm>
                <a:off x="15656" y="7597"/>
                <a:ext cx="1008" cy="580"/>
              </a:xfrm>
              <a:prstGeom prst="rect">
                <a:avLst/>
              </a:prstGeom>
              <a:noFill/>
            </p:spPr>
            <p:txBody>
              <a:bodyPr wrap="square" rtlCol="0">
                <a:spAutoFit/>
              </a:bodyPr>
              <a:lstStyle/>
              <a:p>
                <a:pPr algn="l"/>
                <a:r>
                  <a:rPr kumimoji="1" lang="en-US" altLang="zh-CN" b="1" dirty="0">
                    <a:solidFill>
                      <a:srgbClr val="00B0F0"/>
                    </a:solidFill>
                    <a:latin typeface="Times New Roman" panose="02020503050405090304" pitchFamily="18" charset="0"/>
                    <a:cs typeface="Times New Roman" panose="02020503050405090304" pitchFamily="18" charset="0"/>
                  </a:rPr>
                  <a:t>CO2</a:t>
                </a:r>
              </a:p>
            </p:txBody>
          </p:sp>
        </p:grpSp>
        <p:grpSp>
          <p:nvGrpSpPr>
            <p:cNvPr id="226" name="组合 225"/>
            <p:cNvGrpSpPr/>
            <p:nvPr/>
          </p:nvGrpSpPr>
          <p:grpSpPr>
            <a:xfrm rot="3240000">
              <a:off x="11426" y="8208"/>
              <a:ext cx="1364" cy="2502"/>
              <a:chOff x="14517" y="5766"/>
              <a:chExt cx="2051" cy="1343"/>
            </a:xfrm>
          </p:grpSpPr>
          <p:sp>
            <p:nvSpPr>
              <p:cNvPr id="227" name="左弧形箭头 226"/>
              <p:cNvSpPr/>
              <p:nvPr/>
            </p:nvSpPr>
            <p:spPr>
              <a:xfrm rot="900000">
                <a:off x="15385" y="5766"/>
                <a:ext cx="1183" cy="1021"/>
              </a:xfrm>
              <a:prstGeom prst="curvedRightArrow">
                <a:avLst/>
              </a:prstGeom>
              <a:noFill/>
              <a:ln w="38100">
                <a:solidFill>
                  <a:srgbClr val="002060"/>
                </a:solidFill>
              </a:ln>
              <a:extLst>
                <a:ext uri="{909E8E84-426E-40DD-AFC4-6F175D3DCCD1}">
                  <a14:hiddenFill xmlns:a14="http://schemas.microsoft.com/office/drawing/2010/main">
                    <a:solidFill>
                      <a:schemeClr val="lt1"/>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solidFill>
                    <a:schemeClr val="tx1"/>
                  </a:solidFill>
                </a:endParaRPr>
              </a:p>
            </p:txBody>
          </p:sp>
          <p:pic>
            <p:nvPicPr>
              <p:cNvPr id="230" name="图片 229" descr="19977498"/>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rot="20940000" flipV="1">
                <a:off x="14517" y="6245"/>
                <a:ext cx="1361" cy="864"/>
              </a:xfrm>
              <a:prstGeom prst="rect">
                <a:avLst/>
              </a:prstGeom>
            </p:spPr>
          </p:pic>
        </p:grpSp>
        <p:sp>
          <p:nvSpPr>
            <p:cNvPr id="232" name="文本框 231"/>
            <p:cNvSpPr txBox="1"/>
            <p:nvPr/>
          </p:nvSpPr>
          <p:spPr>
            <a:xfrm>
              <a:off x="12978" y="9678"/>
              <a:ext cx="1273" cy="580"/>
            </a:xfrm>
            <a:prstGeom prst="rect">
              <a:avLst/>
            </a:prstGeom>
            <a:noFill/>
          </p:spPr>
          <p:txBody>
            <a:bodyPr wrap="squar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sp>
          <p:nvSpPr>
            <p:cNvPr id="233" name="文本框 232"/>
            <p:cNvSpPr txBox="1"/>
            <p:nvPr/>
          </p:nvSpPr>
          <p:spPr>
            <a:xfrm>
              <a:off x="11621" y="10132"/>
              <a:ext cx="1348" cy="580"/>
            </a:xfrm>
            <a:prstGeom prst="rect">
              <a:avLst/>
            </a:prstGeom>
            <a:noFill/>
          </p:spPr>
          <p:txBody>
            <a:bodyPr wrap="squar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NADH</a:t>
              </a:r>
            </a:p>
          </p:txBody>
        </p:sp>
        <p:sp>
          <p:nvSpPr>
            <p:cNvPr id="234" name="文本框 233"/>
            <p:cNvSpPr txBox="1"/>
            <p:nvPr/>
          </p:nvSpPr>
          <p:spPr>
            <a:xfrm>
              <a:off x="10483" y="10132"/>
              <a:ext cx="1008" cy="580"/>
            </a:xfrm>
            <a:prstGeom prst="rect">
              <a:avLst/>
            </a:prstGeom>
            <a:noFill/>
          </p:spPr>
          <p:txBody>
            <a:bodyPr wrap="square" rtlCol="0">
              <a:spAutoFit/>
            </a:bodyPr>
            <a:lstStyle/>
            <a:p>
              <a:pPr algn="l"/>
              <a:r>
                <a:rPr kumimoji="1" lang="en-US" altLang="zh-CN" b="1" dirty="0">
                  <a:solidFill>
                    <a:srgbClr val="00B0F0"/>
                  </a:solidFill>
                  <a:latin typeface="Times New Roman" panose="02020503050405090304" pitchFamily="18" charset="0"/>
                  <a:cs typeface="Times New Roman" panose="02020503050405090304" pitchFamily="18" charset="0"/>
                </a:rPr>
                <a:t>CO2</a:t>
              </a:r>
            </a:p>
          </p:txBody>
        </p:sp>
        <p:sp>
          <p:nvSpPr>
            <p:cNvPr id="235" name="文本框 234"/>
            <p:cNvSpPr txBox="1"/>
            <p:nvPr/>
          </p:nvSpPr>
          <p:spPr>
            <a:xfrm>
              <a:off x="1936" y="8791"/>
              <a:ext cx="1233" cy="580"/>
            </a:xfrm>
            <a:prstGeom prst="rect">
              <a:avLst/>
            </a:prstGeom>
            <a:noFill/>
          </p:spPr>
          <p:txBody>
            <a:bodyPr wrap="squar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FAD+</a:t>
              </a:r>
            </a:p>
          </p:txBody>
        </p:sp>
        <p:sp>
          <p:nvSpPr>
            <p:cNvPr id="236" name="文本框 235"/>
            <p:cNvSpPr txBox="1"/>
            <p:nvPr/>
          </p:nvSpPr>
          <p:spPr>
            <a:xfrm>
              <a:off x="1058" y="7733"/>
              <a:ext cx="1488" cy="580"/>
            </a:xfrm>
            <a:prstGeom prst="rect">
              <a:avLst/>
            </a:prstGeom>
            <a:noFill/>
          </p:spPr>
          <p:txBody>
            <a:bodyPr wrap="squar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FADH2</a:t>
              </a:r>
            </a:p>
          </p:txBody>
        </p:sp>
        <p:sp>
          <p:nvSpPr>
            <p:cNvPr id="237" name="文本框 236"/>
            <p:cNvSpPr txBox="1"/>
            <p:nvPr/>
          </p:nvSpPr>
          <p:spPr>
            <a:xfrm>
              <a:off x="6095" y="10266"/>
              <a:ext cx="2028" cy="580"/>
            </a:xfrm>
            <a:prstGeom prst="rect">
              <a:avLst/>
            </a:prstGeom>
            <a:noFill/>
          </p:spPr>
          <p:txBody>
            <a:bodyPr wrap="squar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GDP(ADP)</a:t>
              </a:r>
            </a:p>
          </p:txBody>
        </p:sp>
        <p:sp>
          <p:nvSpPr>
            <p:cNvPr id="238" name="文本框 237"/>
            <p:cNvSpPr txBox="1"/>
            <p:nvPr/>
          </p:nvSpPr>
          <p:spPr>
            <a:xfrm>
              <a:off x="4337" y="9764"/>
              <a:ext cx="1988" cy="580"/>
            </a:xfrm>
            <a:prstGeom prst="rect">
              <a:avLst/>
            </a:prstGeom>
            <a:noFill/>
          </p:spPr>
          <p:txBody>
            <a:bodyPr wrap="squar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GTP(ATP)</a:t>
              </a:r>
            </a:p>
          </p:txBody>
        </p:sp>
      </p:grpSp>
      <p:sp>
        <p:nvSpPr>
          <p:cNvPr id="62" name="操作按钮: 后退或上一个 61">
            <a:hlinkClick r:id="rId16" action="ppaction://hlinksldjump" highlightClick="1"/>
            <a:extLst>
              <a:ext uri="{FF2B5EF4-FFF2-40B4-BE49-F238E27FC236}">
                <a16:creationId xmlns:a16="http://schemas.microsoft.com/office/drawing/2014/main" id="{C2302B29-3226-884F-8A25-DB5B31C161C0}"/>
              </a:ext>
            </a:extLst>
          </p:cNvPr>
          <p:cNvSpPr/>
          <p:nvPr/>
        </p:nvSpPr>
        <p:spPr>
          <a:xfrm>
            <a:off x="181399" y="6089103"/>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a:xfrm>
            <a:off x="9417050" y="6425565"/>
            <a:ext cx="2743200" cy="365125"/>
          </a:xfrm>
        </p:spPr>
        <p:txBody>
          <a:bodyPr/>
          <a:lstStyle/>
          <a:p>
            <a:fld id="{95179704-EFDC-584D-9064-A59D55EEFD70}" type="slidenum">
              <a:rPr kumimoji="1" lang="zh-CN" altLang="en-US" smtClean="0"/>
              <a:t>18</a:t>
            </a:fld>
            <a:endParaRPr kumimoji="1" lang="zh-CN" altLang="en-US"/>
          </a:p>
        </p:txBody>
      </p:sp>
      <p:sp>
        <p:nvSpPr>
          <p:cNvPr id="3" name="文本框 2"/>
          <p:cNvSpPr txBox="1"/>
          <p:nvPr/>
        </p:nvSpPr>
        <p:spPr>
          <a:xfrm>
            <a:off x="3520807" y="-24384"/>
            <a:ext cx="514921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Decarboxylation of pyruvate</a:t>
            </a:r>
          </a:p>
        </p:txBody>
      </p:sp>
      <p:pic>
        <p:nvPicPr>
          <p:cNvPr id="10242" name="Picture 2"/>
          <p:cNvPicPr>
            <a:picLocks noChangeAspect="1" noChangeArrowheads="1"/>
          </p:cNvPicPr>
          <p:nvPr/>
        </p:nvPicPr>
        <p:blipFill>
          <a:blip r:embed="rId31"/>
          <a:srcRect b="18185"/>
          <a:stretch>
            <a:fillRect/>
          </a:stretch>
        </p:blipFill>
        <p:spPr bwMode="auto">
          <a:xfrm>
            <a:off x="413385" y="726440"/>
            <a:ext cx="5323840" cy="2142490"/>
          </a:xfrm>
          <a:prstGeom prst="rect">
            <a:avLst/>
          </a:prstGeom>
          <a:noFill/>
          <a:ln w="9525">
            <a:noFill/>
            <a:miter lim="800000"/>
            <a:headEnd/>
            <a:tailEnd/>
          </a:ln>
        </p:spPr>
      </p:pic>
      <p:grpSp>
        <p:nvGrpSpPr>
          <p:cNvPr id="68" name="组合 67"/>
          <p:cNvGrpSpPr/>
          <p:nvPr/>
        </p:nvGrpSpPr>
        <p:grpSpPr>
          <a:xfrm>
            <a:off x="5894070" y="726440"/>
            <a:ext cx="5916295" cy="4314190"/>
            <a:chOff x="9953" y="3216"/>
            <a:chExt cx="9317" cy="6794"/>
          </a:xfrm>
        </p:grpSpPr>
        <p:cxnSp>
          <p:nvCxnSpPr>
            <p:cNvPr id="42" name="直接连接符 41"/>
            <p:cNvCxnSpPr/>
            <p:nvPr>
              <p:custDataLst>
                <p:tags r:id="rId1"/>
              </p:custDataLst>
            </p:nvPr>
          </p:nvCxnSpPr>
          <p:spPr>
            <a:xfrm>
              <a:off x="11825" y="6890"/>
              <a:ext cx="414"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7" name="椭圆 6"/>
            <p:cNvSpPr/>
            <p:nvPr>
              <p:custDataLst>
                <p:tags r:id="rId2"/>
              </p:custDataLst>
            </p:nvPr>
          </p:nvSpPr>
          <p:spPr>
            <a:xfrm>
              <a:off x="9953" y="6010"/>
              <a:ext cx="1828" cy="1828"/>
            </a:xfrm>
            <a:prstGeom prst="ellipse">
              <a:avLst/>
            </a:prstGeom>
            <a:solidFill>
              <a:sysClr val="window" lastClr="FFFFFF"/>
            </a:solidFill>
            <a:ln w="57150">
              <a:solidFill>
                <a:srgbClr val="1F74AD"/>
              </a:solidFill>
            </a:ln>
          </p:spPr>
          <p:style>
            <a:lnRef idx="2">
              <a:srgbClr val="1F74AD">
                <a:shade val="50000"/>
              </a:srgbClr>
            </a:lnRef>
            <a:fillRef idx="1">
              <a:srgbClr val="1F74AD"/>
            </a:fillRef>
            <a:effectRef idx="0">
              <a:srgbClr val="1F74AD"/>
            </a:effectRef>
            <a:fontRef idx="minor">
              <a:sysClr val="window" lastClr="FFFFFF"/>
            </a:fontRef>
          </p:style>
          <p:txBody>
            <a:bodyPr wrap="none" tIns="0" bIns="0" anchor="ctr">
              <a:normAutofit/>
            </a:bodyPr>
            <a:lstStyle/>
            <a:p>
              <a:pPr algn="ctr">
                <a:lnSpc>
                  <a:spcPct val="130000"/>
                </a:lnSpc>
              </a:pPr>
              <a:endParaRPr lang="zh-CN" altLang="en-US" sz="2000" dirty="0">
                <a:solidFill>
                  <a:srgbClr val="000000"/>
                </a:solidFill>
                <a:latin typeface="微软雅黑" charset="-122"/>
                <a:ea typeface="微软雅黑" charset="-122"/>
                <a:cs typeface="+mn-ea"/>
              </a:endParaRPr>
            </a:p>
          </p:txBody>
        </p:sp>
        <p:cxnSp>
          <p:nvCxnSpPr>
            <p:cNvPr id="65" name="直接连接符 64"/>
            <p:cNvCxnSpPr/>
            <p:nvPr>
              <p:custDataLst>
                <p:tags r:id="rId3"/>
              </p:custDataLst>
            </p:nvPr>
          </p:nvCxnSpPr>
          <p:spPr>
            <a:xfrm>
              <a:off x="12238" y="9061"/>
              <a:ext cx="925"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cxnSp>
          <p:nvCxnSpPr>
            <p:cNvPr id="64" name="直接连接符 63"/>
            <p:cNvCxnSpPr/>
            <p:nvPr>
              <p:custDataLst>
                <p:tags r:id="rId4"/>
              </p:custDataLst>
            </p:nvPr>
          </p:nvCxnSpPr>
          <p:spPr>
            <a:xfrm>
              <a:off x="12238" y="7772"/>
              <a:ext cx="925"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cxnSp>
          <p:nvCxnSpPr>
            <p:cNvPr id="63" name="直接连接符 62"/>
            <p:cNvCxnSpPr/>
            <p:nvPr>
              <p:custDataLst>
                <p:tags r:id="rId5"/>
              </p:custDataLst>
            </p:nvPr>
          </p:nvCxnSpPr>
          <p:spPr>
            <a:xfrm>
              <a:off x="12238" y="6387"/>
              <a:ext cx="925"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cxnSp>
          <p:nvCxnSpPr>
            <p:cNvPr id="62" name="直接连接符 61"/>
            <p:cNvCxnSpPr/>
            <p:nvPr>
              <p:custDataLst>
                <p:tags r:id="rId6"/>
              </p:custDataLst>
            </p:nvPr>
          </p:nvCxnSpPr>
          <p:spPr>
            <a:xfrm>
              <a:off x="12239" y="4980"/>
              <a:ext cx="925"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cxnSp>
          <p:nvCxnSpPr>
            <p:cNvPr id="61" name="直接连接符 60"/>
            <p:cNvCxnSpPr/>
            <p:nvPr>
              <p:custDataLst>
                <p:tags r:id="rId7"/>
              </p:custDataLst>
            </p:nvPr>
          </p:nvCxnSpPr>
          <p:spPr>
            <a:xfrm>
              <a:off x="12239" y="3584"/>
              <a:ext cx="925"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18" name="椭圆 17"/>
            <p:cNvSpPr/>
            <p:nvPr>
              <p:custDataLst>
                <p:tags r:id="rId8"/>
              </p:custDataLst>
            </p:nvPr>
          </p:nvSpPr>
          <p:spPr>
            <a:xfrm>
              <a:off x="12780" y="3277"/>
              <a:ext cx="654" cy="654"/>
            </a:xfrm>
            <a:prstGeom prst="ellipse">
              <a:avLst/>
            </a:prstGeom>
            <a:solidFill>
              <a:srgbClr val="1F74AD"/>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微软雅黑" charset="-122"/>
                <a:ea typeface="微软雅黑" charset="-122"/>
              </a:endParaRPr>
            </a:p>
          </p:txBody>
        </p:sp>
        <p:sp>
          <p:nvSpPr>
            <p:cNvPr id="19" name="任意多边形 18"/>
            <p:cNvSpPr/>
            <p:nvPr>
              <p:custDataLst>
                <p:tags r:id="rId9"/>
              </p:custDataLst>
            </p:nvPr>
          </p:nvSpPr>
          <p:spPr bwMode="auto">
            <a:xfrm>
              <a:off x="12915" y="3419"/>
              <a:ext cx="384" cy="370"/>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ysClr val="window" lastClr="FFFFFF"/>
            </a:solidFill>
            <a:ln>
              <a:noFill/>
            </a:ln>
          </p:spPr>
          <p:txBody>
            <a:bodyPr anchor="ctr"/>
            <a:lstStyle/>
            <a:p>
              <a:pPr algn="ctr">
                <a:lnSpc>
                  <a:spcPct val="130000"/>
                </a:lnSpc>
              </a:pPr>
              <a:endParaRPr>
                <a:latin typeface="微软雅黑" charset="-122"/>
                <a:ea typeface="微软雅黑" charset="-122"/>
              </a:endParaRPr>
            </a:p>
          </p:txBody>
        </p:sp>
        <p:sp>
          <p:nvSpPr>
            <p:cNvPr id="16" name="椭圆 15"/>
            <p:cNvSpPr/>
            <p:nvPr>
              <p:custDataLst>
                <p:tags r:id="rId10"/>
              </p:custDataLst>
            </p:nvPr>
          </p:nvSpPr>
          <p:spPr>
            <a:xfrm>
              <a:off x="12780" y="7415"/>
              <a:ext cx="654" cy="654"/>
            </a:xfrm>
            <a:prstGeom prst="ellipse">
              <a:avLst/>
            </a:prstGeom>
            <a:solidFill>
              <a:srgbClr val="69A35B"/>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微软雅黑" charset="-122"/>
                <a:ea typeface="微软雅黑" charset="-122"/>
              </a:endParaRPr>
            </a:p>
          </p:txBody>
        </p:sp>
        <p:sp>
          <p:nvSpPr>
            <p:cNvPr id="9" name="文本框 8"/>
            <p:cNvSpPr txBox="1"/>
            <p:nvPr>
              <p:custDataLst>
                <p:tags r:id="rId11"/>
              </p:custDataLst>
            </p:nvPr>
          </p:nvSpPr>
          <p:spPr>
            <a:xfrm>
              <a:off x="14882" y="3216"/>
              <a:ext cx="3733" cy="572"/>
            </a:xfrm>
            <a:prstGeom prst="rect">
              <a:avLst/>
            </a:prstGeom>
            <a:noFill/>
          </p:spPr>
          <p:txBody>
            <a:bodyPr wrap="square" lIns="90000" tIns="46800" rIns="90000" bIns="0" anchor="b">
              <a:noAutofit/>
            </a:bodyPr>
            <a:lstStyle>
              <a:defPPr>
                <a:defRPr lang="zh-CN"/>
              </a:defPPr>
              <a:lvl1pPr lvl="0" defTabSz="913765">
                <a:lnSpc>
                  <a:spcPct val="140000"/>
                </a:lnSpc>
                <a:spcBef>
                  <a:spcPct val="0"/>
                </a:spcBef>
                <a:defRPr sz="1600" b="1">
                  <a:solidFill>
                    <a:srgbClr val="1F74AD"/>
                  </a:solidFill>
                  <a:latin typeface="Arial" panose="020B0604020202090204" pitchFamily="34" charset="0"/>
                  <a:ea typeface="微软雅黑" charset="-122"/>
                  <a:cs typeface="+mn-ea"/>
                </a:defRPr>
              </a:lvl1pPr>
            </a:lstStyle>
            <a:p>
              <a:pPr fontAlgn="auto">
                <a:lnSpc>
                  <a:spcPct val="120000"/>
                </a:lnSpc>
              </a:pPr>
              <a:r>
                <a:rPr lang="en-US" altLang="zh-CN" sz="2000" spc="300" dirty="0">
                  <a:latin typeface="微软雅黑" charset="-122"/>
                  <a:ea typeface="微软雅黑" charset="-122"/>
                </a:rPr>
                <a:t>CoA-SH</a:t>
              </a:r>
            </a:p>
          </p:txBody>
        </p:sp>
        <p:sp>
          <p:nvSpPr>
            <p:cNvPr id="29" name="文本框 28"/>
            <p:cNvSpPr txBox="1"/>
            <p:nvPr>
              <p:custDataLst>
                <p:tags r:id="rId12"/>
              </p:custDataLst>
            </p:nvPr>
          </p:nvSpPr>
          <p:spPr>
            <a:xfrm>
              <a:off x="14917" y="7364"/>
              <a:ext cx="3733" cy="572"/>
            </a:xfrm>
            <a:prstGeom prst="rect">
              <a:avLst/>
            </a:prstGeom>
            <a:noFill/>
          </p:spPr>
          <p:txBody>
            <a:bodyPr wrap="square" lIns="90000" tIns="46800" rIns="90000" bIns="0" anchor="b">
              <a:noAutofit/>
            </a:bodyPr>
            <a:lstStyle>
              <a:defPPr>
                <a:defRPr lang="zh-CN"/>
              </a:defPPr>
              <a:lvl1pPr lvl="0" defTabSz="913765">
                <a:lnSpc>
                  <a:spcPct val="140000"/>
                </a:lnSpc>
                <a:spcBef>
                  <a:spcPct val="0"/>
                </a:spcBef>
                <a:defRPr sz="1600" b="1">
                  <a:solidFill>
                    <a:srgbClr val="1F74AD"/>
                  </a:solidFill>
                  <a:latin typeface="Arial" panose="020B0604020202090204" pitchFamily="34" charset="0"/>
                  <a:ea typeface="微软雅黑" charset="-122"/>
                  <a:cs typeface="+mn-ea"/>
                </a:defRPr>
              </a:lvl1pPr>
            </a:lstStyle>
            <a:p>
              <a:pPr fontAlgn="auto">
                <a:lnSpc>
                  <a:spcPct val="120000"/>
                </a:lnSpc>
              </a:pPr>
              <a:r>
                <a:rPr lang="en-US" altLang="zh-CN" sz="2000" spc="300" dirty="0">
                  <a:solidFill>
                    <a:srgbClr val="69A35B"/>
                  </a:solidFill>
                  <a:latin typeface="微软雅黑" charset="-122"/>
                  <a:ea typeface="微软雅黑" charset="-122"/>
                </a:rPr>
                <a:t>TPP</a:t>
              </a:r>
            </a:p>
          </p:txBody>
        </p:sp>
        <p:cxnSp>
          <p:nvCxnSpPr>
            <p:cNvPr id="33" name="直接连接符 32"/>
            <p:cNvCxnSpPr/>
            <p:nvPr>
              <p:custDataLst>
                <p:tags r:id="rId13"/>
              </p:custDataLst>
            </p:nvPr>
          </p:nvCxnSpPr>
          <p:spPr>
            <a:xfrm>
              <a:off x="13587" y="3584"/>
              <a:ext cx="1121"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30" name="椭圆 29"/>
            <p:cNvSpPr/>
            <p:nvPr>
              <p:custDataLst>
                <p:tags r:id="rId14"/>
              </p:custDataLst>
            </p:nvPr>
          </p:nvSpPr>
          <p:spPr>
            <a:xfrm>
              <a:off x="12799" y="8747"/>
              <a:ext cx="654" cy="654"/>
            </a:xfrm>
            <a:prstGeom prst="ellipse">
              <a:avLst/>
            </a:prstGeom>
            <a:solidFill>
              <a:srgbClr val="9BBB59"/>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微软雅黑" charset="-122"/>
                <a:ea typeface="微软雅黑" charset="-122"/>
              </a:endParaRPr>
            </a:p>
          </p:txBody>
        </p:sp>
        <p:sp>
          <p:nvSpPr>
            <p:cNvPr id="36" name="文本框 35"/>
            <p:cNvSpPr txBox="1"/>
            <p:nvPr>
              <p:custDataLst>
                <p:tags r:id="rId15"/>
              </p:custDataLst>
            </p:nvPr>
          </p:nvSpPr>
          <p:spPr>
            <a:xfrm>
              <a:off x="14882" y="8488"/>
              <a:ext cx="3733" cy="572"/>
            </a:xfrm>
            <a:prstGeom prst="rect">
              <a:avLst/>
            </a:prstGeom>
            <a:noFill/>
          </p:spPr>
          <p:txBody>
            <a:bodyPr wrap="square" lIns="90000" tIns="46800" rIns="90000" bIns="0" anchor="b">
              <a:noAutofit/>
            </a:bodyPr>
            <a:lstStyle>
              <a:defPPr>
                <a:defRPr lang="zh-CN"/>
              </a:defPPr>
              <a:lvl1pPr lvl="0" defTabSz="913765">
                <a:lnSpc>
                  <a:spcPct val="140000"/>
                </a:lnSpc>
                <a:spcBef>
                  <a:spcPct val="0"/>
                </a:spcBef>
                <a:defRPr sz="1600" b="1">
                  <a:solidFill>
                    <a:srgbClr val="1F74AD"/>
                  </a:solidFill>
                  <a:latin typeface="Arial" panose="020B0604020202090204" pitchFamily="34" charset="0"/>
                  <a:ea typeface="微软雅黑" charset="-122"/>
                  <a:cs typeface="+mn-ea"/>
                </a:defRPr>
              </a:lvl1pPr>
            </a:lstStyle>
            <a:p>
              <a:pPr fontAlgn="auto">
                <a:lnSpc>
                  <a:spcPct val="120000"/>
                </a:lnSpc>
              </a:pPr>
              <a:r>
                <a:rPr lang="en-US" altLang="zh-CN" sz="2000" spc="300" dirty="0">
                  <a:solidFill>
                    <a:srgbClr val="9BBB59"/>
                  </a:solidFill>
                  <a:latin typeface="微软雅黑" charset="-122"/>
                  <a:ea typeface="微软雅黑" charset="-122"/>
                </a:rPr>
                <a:t>lipoate</a:t>
              </a:r>
            </a:p>
          </p:txBody>
        </p:sp>
        <p:sp>
          <p:nvSpPr>
            <p:cNvPr id="41" name="椭圆 40"/>
            <p:cNvSpPr/>
            <p:nvPr>
              <p:custDataLst>
                <p:tags r:id="rId16"/>
              </p:custDataLst>
            </p:nvPr>
          </p:nvSpPr>
          <p:spPr>
            <a:xfrm>
              <a:off x="12799" y="4656"/>
              <a:ext cx="654" cy="654"/>
            </a:xfrm>
            <a:prstGeom prst="ellipse">
              <a:avLst/>
            </a:prstGeom>
            <a:solidFill>
              <a:srgbClr val="3498DB"/>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微软雅黑" charset="-122"/>
                <a:ea typeface="微软雅黑" charset="-122"/>
              </a:endParaRPr>
            </a:p>
          </p:txBody>
        </p:sp>
        <p:sp>
          <p:nvSpPr>
            <p:cNvPr id="17" name="任意多边形 16"/>
            <p:cNvSpPr/>
            <p:nvPr>
              <p:custDataLst>
                <p:tags r:id="rId17"/>
              </p:custDataLst>
            </p:nvPr>
          </p:nvSpPr>
          <p:spPr bwMode="auto">
            <a:xfrm>
              <a:off x="12937" y="4805"/>
              <a:ext cx="384" cy="370"/>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ysClr val="window" lastClr="FFFFFF"/>
            </a:solidFill>
            <a:ln>
              <a:noFill/>
            </a:ln>
          </p:spPr>
          <p:txBody>
            <a:bodyPr anchor="ctr"/>
            <a:lstStyle/>
            <a:p>
              <a:pPr algn="ctr">
                <a:lnSpc>
                  <a:spcPct val="130000"/>
                </a:lnSpc>
              </a:pPr>
              <a:endParaRPr>
                <a:latin typeface="微软雅黑" charset="-122"/>
                <a:ea typeface="微软雅黑" charset="-122"/>
              </a:endParaRPr>
            </a:p>
          </p:txBody>
        </p:sp>
        <p:cxnSp>
          <p:nvCxnSpPr>
            <p:cNvPr id="43" name="直接连接符 42"/>
            <p:cNvCxnSpPr/>
            <p:nvPr>
              <p:custDataLst>
                <p:tags r:id="rId18"/>
              </p:custDataLst>
            </p:nvPr>
          </p:nvCxnSpPr>
          <p:spPr>
            <a:xfrm flipH="1">
              <a:off x="13584" y="4980"/>
              <a:ext cx="1128"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45" name="文本框 44"/>
            <p:cNvSpPr txBox="1"/>
            <p:nvPr>
              <p:custDataLst>
                <p:tags r:id="rId19"/>
              </p:custDataLst>
            </p:nvPr>
          </p:nvSpPr>
          <p:spPr>
            <a:xfrm>
              <a:off x="14882" y="5971"/>
              <a:ext cx="3733" cy="572"/>
            </a:xfrm>
            <a:prstGeom prst="rect">
              <a:avLst/>
            </a:prstGeom>
            <a:noFill/>
          </p:spPr>
          <p:txBody>
            <a:bodyPr wrap="square" lIns="90000" tIns="46800" rIns="90000" bIns="0" anchor="b">
              <a:noAutofit/>
            </a:bodyPr>
            <a:lstStyle>
              <a:defPPr>
                <a:defRPr lang="zh-CN"/>
              </a:defPPr>
              <a:lvl1pPr lvl="0" defTabSz="913765">
                <a:lnSpc>
                  <a:spcPct val="140000"/>
                </a:lnSpc>
                <a:spcBef>
                  <a:spcPct val="0"/>
                </a:spcBef>
                <a:defRPr sz="1600" b="1">
                  <a:solidFill>
                    <a:srgbClr val="1F74AD"/>
                  </a:solidFill>
                  <a:latin typeface="Arial" panose="020B0604020202090204" pitchFamily="34" charset="0"/>
                  <a:ea typeface="微软雅黑" charset="-122"/>
                  <a:cs typeface="+mn-ea"/>
                </a:defRPr>
              </a:lvl1pPr>
            </a:lstStyle>
            <a:p>
              <a:pPr fontAlgn="auto">
                <a:lnSpc>
                  <a:spcPct val="120000"/>
                </a:lnSpc>
              </a:pPr>
              <a:r>
                <a:rPr lang="en-US" altLang="zh-CN" sz="2000" spc="300" dirty="0">
                  <a:solidFill>
                    <a:srgbClr val="1AA3AA"/>
                  </a:solidFill>
                  <a:latin typeface="微软雅黑" charset="-122"/>
                  <a:ea typeface="微软雅黑" charset="-122"/>
                </a:rPr>
                <a:t>FAD</a:t>
              </a:r>
            </a:p>
          </p:txBody>
        </p:sp>
        <p:sp>
          <p:nvSpPr>
            <p:cNvPr id="52" name="iphone-and-ipad-tools-couple_36130"/>
            <p:cNvSpPr>
              <a:spLocks noChangeAspect="1"/>
            </p:cNvSpPr>
            <p:nvPr>
              <p:custDataLst>
                <p:tags r:id="rId20"/>
              </p:custDataLst>
            </p:nvPr>
          </p:nvSpPr>
          <p:spPr bwMode="auto">
            <a:xfrm>
              <a:off x="12904" y="8911"/>
              <a:ext cx="387" cy="326"/>
            </a:xfrm>
            <a:custGeom>
              <a:avLst/>
              <a:gdLst>
                <a:gd name="connsiteX0" fmla="*/ 113469 w 605169"/>
                <a:gd name="connsiteY0" fmla="*/ 141705 h 509835"/>
                <a:gd name="connsiteX1" fmla="*/ 133468 w 605169"/>
                <a:gd name="connsiteY1" fmla="*/ 149989 h 509835"/>
                <a:gd name="connsiteX2" fmla="*/ 133468 w 605169"/>
                <a:gd name="connsiteY2" fmla="*/ 190065 h 509835"/>
                <a:gd name="connsiteX3" fmla="*/ 96874 w 605169"/>
                <a:gd name="connsiteY3" fmla="*/ 226600 h 509835"/>
                <a:gd name="connsiteX4" fmla="*/ 425510 w 605169"/>
                <a:gd name="connsiteY4" fmla="*/ 226600 h 509835"/>
                <a:gd name="connsiteX5" fmla="*/ 453877 w 605169"/>
                <a:gd name="connsiteY5" fmla="*/ 254922 h 509835"/>
                <a:gd name="connsiteX6" fmla="*/ 425510 w 605169"/>
                <a:gd name="connsiteY6" fmla="*/ 283244 h 509835"/>
                <a:gd name="connsiteX7" fmla="*/ 96874 w 605169"/>
                <a:gd name="connsiteY7" fmla="*/ 283244 h 509835"/>
                <a:gd name="connsiteX8" fmla="*/ 133468 w 605169"/>
                <a:gd name="connsiteY8" fmla="*/ 319921 h 509835"/>
                <a:gd name="connsiteX9" fmla="*/ 133468 w 605169"/>
                <a:gd name="connsiteY9" fmla="*/ 359997 h 509835"/>
                <a:gd name="connsiteX10" fmla="*/ 113469 w 605169"/>
                <a:gd name="connsiteY10" fmla="*/ 368210 h 509835"/>
                <a:gd name="connsiteX11" fmla="*/ 93470 w 605169"/>
                <a:gd name="connsiteY11" fmla="*/ 359997 h 509835"/>
                <a:gd name="connsiteX12" fmla="*/ 8368 w 605169"/>
                <a:gd name="connsiteY12" fmla="*/ 275031 h 509835"/>
                <a:gd name="connsiteX13" fmla="*/ 8227 w 605169"/>
                <a:gd name="connsiteY13" fmla="*/ 274889 h 509835"/>
                <a:gd name="connsiteX14" fmla="*/ 6383 w 605169"/>
                <a:gd name="connsiteY14" fmla="*/ 272907 h 509835"/>
                <a:gd name="connsiteX15" fmla="*/ 5673 w 605169"/>
                <a:gd name="connsiteY15" fmla="*/ 271915 h 509835"/>
                <a:gd name="connsiteX16" fmla="*/ 4822 w 605169"/>
                <a:gd name="connsiteY16" fmla="*/ 270641 h 509835"/>
                <a:gd name="connsiteX17" fmla="*/ 3971 w 605169"/>
                <a:gd name="connsiteY17" fmla="*/ 269508 h 509835"/>
                <a:gd name="connsiteX18" fmla="*/ 3404 w 605169"/>
                <a:gd name="connsiteY18" fmla="*/ 268375 h 509835"/>
                <a:gd name="connsiteX19" fmla="*/ 2695 w 605169"/>
                <a:gd name="connsiteY19" fmla="*/ 267101 h 509835"/>
                <a:gd name="connsiteX20" fmla="*/ 2128 w 605169"/>
                <a:gd name="connsiteY20" fmla="*/ 265826 h 509835"/>
                <a:gd name="connsiteX21" fmla="*/ 1702 w 605169"/>
                <a:gd name="connsiteY21" fmla="*/ 264552 h 509835"/>
                <a:gd name="connsiteX22" fmla="*/ 1277 w 605169"/>
                <a:gd name="connsiteY22" fmla="*/ 263135 h 509835"/>
                <a:gd name="connsiteX23" fmla="*/ 851 w 605169"/>
                <a:gd name="connsiteY23" fmla="*/ 261861 h 509835"/>
                <a:gd name="connsiteX24" fmla="*/ 567 w 605169"/>
                <a:gd name="connsiteY24" fmla="*/ 260445 h 509835"/>
                <a:gd name="connsiteX25" fmla="*/ 284 w 605169"/>
                <a:gd name="connsiteY25" fmla="*/ 259029 h 509835"/>
                <a:gd name="connsiteX26" fmla="*/ 142 w 605169"/>
                <a:gd name="connsiteY26" fmla="*/ 257754 h 509835"/>
                <a:gd name="connsiteX27" fmla="*/ 0 w 605169"/>
                <a:gd name="connsiteY27" fmla="*/ 255064 h 509835"/>
                <a:gd name="connsiteX28" fmla="*/ 0 w 605169"/>
                <a:gd name="connsiteY28" fmla="*/ 254922 h 509835"/>
                <a:gd name="connsiteX29" fmla="*/ 142 w 605169"/>
                <a:gd name="connsiteY29" fmla="*/ 252231 h 509835"/>
                <a:gd name="connsiteX30" fmla="*/ 284 w 605169"/>
                <a:gd name="connsiteY30" fmla="*/ 250957 h 509835"/>
                <a:gd name="connsiteX31" fmla="*/ 567 w 605169"/>
                <a:gd name="connsiteY31" fmla="*/ 249399 h 509835"/>
                <a:gd name="connsiteX32" fmla="*/ 851 w 605169"/>
                <a:gd name="connsiteY32" fmla="*/ 247983 h 509835"/>
                <a:gd name="connsiteX33" fmla="*/ 1277 w 605169"/>
                <a:gd name="connsiteY33" fmla="*/ 246709 h 509835"/>
                <a:gd name="connsiteX34" fmla="*/ 1702 w 605169"/>
                <a:gd name="connsiteY34" fmla="*/ 245434 h 509835"/>
                <a:gd name="connsiteX35" fmla="*/ 2128 w 605169"/>
                <a:gd name="connsiteY35" fmla="*/ 244160 h 509835"/>
                <a:gd name="connsiteX36" fmla="*/ 2695 w 605169"/>
                <a:gd name="connsiteY36" fmla="*/ 242885 h 509835"/>
                <a:gd name="connsiteX37" fmla="*/ 3404 w 605169"/>
                <a:gd name="connsiteY37" fmla="*/ 241611 h 509835"/>
                <a:gd name="connsiteX38" fmla="*/ 3971 w 605169"/>
                <a:gd name="connsiteY38" fmla="*/ 240478 h 509835"/>
                <a:gd name="connsiteX39" fmla="*/ 4822 w 605169"/>
                <a:gd name="connsiteY39" fmla="*/ 239203 h 509835"/>
                <a:gd name="connsiteX40" fmla="*/ 5673 w 605169"/>
                <a:gd name="connsiteY40" fmla="*/ 237929 h 509835"/>
                <a:gd name="connsiteX41" fmla="*/ 6383 w 605169"/>
                <a:gd name="connsiteY41" fmla="*/ 237079 h 509835"/>
                <a:gd name="connsiteX42" fmla="*/ 8368 w 605169"/>
                <a:gd name="connsiteY42" fmla="*/ 234955 h 509835"/>
                <a:gd name="connsiteX43" fmla="*/ 93470 w 605169"/>
                <a:gd name="connsiteY43" fmla="*/ 149989 h 509835"/>
                <a:gd name="connsiteX44" fmla="*/ 113469 w 605169"/>
                <a:gd name="connsiteY44" fmla="*/ 141705 h 509835"/>
                <a:gd name="connsiteX45" fmla="*/ 217411 w 605169"/>
                <a:gd name="connsiteY45" fmla="*/ 0 h 509835"/>
                <a:gd name="connsiteX46" fmla="*/ 576803 w 605169"/>
                <a:gd name="connsiteY46" fmla="*/ 0 h 509835"/>
                <a:gd name="connsiteX47" fmla="*/ 605169 w 605169"/>
                <a:gd name="connsiteY47" fmla="*/ 28324 h 509835"/>
                <a:gd name="connsiteX48" fmla="*/ 605169 w 605169"/>
                <a:gd name="connsiteY48" fmla="*/ 481511 h 509835"/>
                <a:gd name="connsiteX49" fmla="*/ 576803 w 605169"/>
                <a:gd name="connsiteY49" fmla="*/ 509835 h 509835"/>
                <a:gd name="connsiteX50" fmla="*/ 217411 w 605169"/>
                <a:gd name="connsiteY50" fmla="*/ 509835 h 509835"/>
                <a:gd name="connsiteX51" fmla="*/ 189045 w 605169"/>
                <a:gd name="connsiteY51" fmla="*/ 481511 h 509835"/>
                <a:gd name="connsiteX52" fmla="*/ 189045 w 605169"/>
                <a:gd name="connsiteY52" fmla="*/ 368214 h 509835"/>
                <a:gd name="connsiteX53" fmla="*/ 217411 w 605169"/>
                <a:gd name="connsiteY53" fmla="*/ 339890 h 509835"/>
                <a:gd name="connsiteX54" fmla="*/ 245776 w 605169"/>
                <a:gd name="connsiteY54" fmla="*/ 368214 h 509835"/>
                <a:gd name="connsiteX55" fmla="*/ 245776 w 605169"/>
                <a:gd name="connsiteY55" fmla="*/ 453187 h 509835"/>
                <a:gd name="connsiteX56" fmla="*/ 548438 w 605169"/>
                <a:gd name="connsiteY56" fmla="*/ 453187 h 509835"/>
                <a:gd name="connsiteX57" fmla="*/ 548438 w 605169"/>
                <a:gd name="connsiteY57" fmla="*/ 56649 h 509835"/>
                <a:gd name="connsiteX58" fmla="*/ 245776 w 605169"/>
                <a:gd name="connsiteY58" fmla="*/ 56649 h 509835"/>
                <a:gd name="connsiteX59" fmla="*/ 245776 w 605169"/>
                <a:gd name="connsiteY59" fmla="*/ 141621 h 509835"/>
                <a:gd name="connsiteX60" fmla="*/ 217411 w 605169"/>
                <a:gd name="connsiteY60" fmla="*/ 169945 h 509835"/>
                <a:gd name="connsiteX61" fmla="*/ 189045 w 605169"/>
                <a:gd name="connsiteY61" fmla="*/ 141621 h 509835"/>
                <a:gd name="connsiteX62" fmla="*/ 189045 w 605169"/>
                <a:gd name="connsiteY62" fmla="*/ 28324 h 509835"/>
                <a:gd name="connsiteX63" fmla="*/ 217411 w 605169"/>
                <a:gd name="connsiteY63" fmla="*/ 0 h 50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5169" h="509835">
                  <a:moveTo>
                    <a:pt x="113469" y="141705"/>
                  </a:moveTo>
                  <a:cubicBezTo>
                    <a:pt x="120703" y="141705"/>
                    <a:pt x="127937" y="144466"/>
                    <a:pt x="133468" y="149989"/>
                  </a:cubicBezTo>
                  <a:cubicBezTo>
                    <a:pt x="144673" y="161034"/>
                    <a:pt x="144673" y="179019"/>
                    <a:pt x="133468" y="190065"/>
                  </a:cubicBezTo>
                  <a:lnTo>
                    <a:pt x="96874" y="226600"/>
                  </a:lnTo>
                  <a:lnTo>
                    <a:pt x="425510" y="226600"/>
                  </a:lnTo>
                  <a:cubicBezTo>
                    <a:pt x="441112" y="226600"/>
                    <a:pt x="453877" y="239345"/>
                    <a:pt x="453877" y="254922"/>
                  </a:cubicBezTo>
                  <a:cubicBezTo>
                    <a:pt x="453877" y="270641"/>
                    <a:pt x="441112" y="283244"/>
                    <a:pt x="425510" y="283244"/>
                  </a:cubicBezTo>
                  <a:lnTo>
                    <a:pt x="96874" y="283244"/>
                  </a:lnTo>
                  <a:lnTo>
                    <a:pt x="133468" y="319921"/>
                  </a:lnTo>
                  <a:cubicBezTo>
                    <a:pt x="144673" y="330967"/>
                    <a:pt x="144673" y="348951"/>
                    <a:pt x="133468" y="359997"/>
                  </a:cubicBezTo>
                  <a:cubicBezTo>
                    <a:pt x="127937" y="365520"/>
                    <a:pt x="120703" y="368210"/>
                    <a:pt x="113469" y="368210"/>
                  </a:cubicBezTo>
                  <a:cubicBezTo>
                    <a:pt x="106236" y="368210"/>
                    <a:pt x="99002" y="365520"/>
                    <a:pt x="93470" y="359997"/>
                  </a:cubicBezTo>
                  <a:lnTo>
                    <a:pt x="8368" y="275031"/>
                  </a:lnTo>
                  <a:cubicBezTo>
                    <a:pt x="8227" y="275031"/>
                    <a:pt x="8227" y="274889"/>
                    <a:pt x="8227" y="274889"/>
                  </a:cubicBezTo>
                  <a:cubicBezTo>
                    <a:pt x="7659" y="274323"/>
                    <a:pt x="6950" y="273615"/>
                    <a:pt x="6383" y="272907"/>
                  </a:cubicBezTo>
                  <a:cubicBezTo>
                    <a:pt x="6099" y="272623"/>
                    <a:pt x="5957" y="272198"/>
                    <a:pt x="5673" y="271915"/>
                  </a:cubicBezTo>
                  <a:cubicBezTo>
                    <a:pt x="5390" y="271490"/>
                    <a:pt x="5106" y="271066"/>
                    <a:pt x="4822" y="270641"/>
                  </a:cubicBezTo>
                  <a:cubicBezTo>
                    <a:pt x="4539" y="270358"/>
                    <a:pt x="4255" y="269933"/>
                    <a:pt x="3971" y="269508"/>
                  </a:cubicBezTo>
                  <a:cubicBezTo>
                    <a:pt x="3830" y="269083"/>
                    <a:pt x="3546" y="268658"/>
                    <a:pt x="3404" y="268375"/>
                  </a:cubicBezTo>
                  <a:cubicBezTo>
                    <a:pt x="3120" y="267950"/>
                    <a:pt x="2979" y="267525"/>
                    <a:pt x="2695" y="267101"/>
                  </a:cubicBezTo>
                  <a:cubicBezTo>
                    <a:pt x="2553" y="266676"/>
                    <a:pt x="2269" y="266251"/>
                    <a:pt x="2128" y="265826"/>
                  </a:cubicBezTo>
                  <a:cubicBezTo>
                    <a:pt x="1986" y="265401"/>
                    <a:pt x="1844" y="264976"/>
                    <a:pt x="1702" y="264552"/>
                  </a:cubicBezTo>
                  <a:cubicBezTo>
                    <a:pt x="1560" y="264127"/>
                    <a:pt x="1418" y="263702"/>
                    <a:pt x="1277" y="263135"/>
                  </a:cubicBezTo>
                  <a:cubicBezTo>
                    <a:pt x="1135" y="262711"/>
                    <a:pt x="993" y="262286"/>
                    <a:pt x="851" y="261861"/>
                  </a:cubicBezTo>
                  <a:cubicBezTo>
                    <a:pt x="709" y="261436"/>
                    <a:pt x="709" y="261011"/>
                    <a:pt x="567" y="260445"/>
                  </a:cubicBezTo>
                  <a:cubicBezTo>
                    <a:pt x="426" y="260020"/>
                    <a:pt x="426" y="259454"/>
                    <a:pt x="284" y="259029"/>
                  </a:cubicBezTo>
                  <a:cubicBezTo>
                    <a:pt x="284" y="258604"/>
                    <a:pt x="142" y="258179"/>
                    <a:pt x="142" y="257754"/>
                  </a:cubicBezTo>
                  <a:cubicBezTo>
                    <a:pt x="0" y="256905"/>
                    <a:pt x="0" y="255913"/>
                    <a:pt x="0" y="255064"/>
                  </a:cubicBezTo>
                  <a:cubicBezTo>
                    <a:pt x="0" y="255064"/>
                    <a:pt x="0" y="254922"/>
                    <a:pt x="0" y="254922"/>
                  </a:cubicBezTo>
                  <a:cubicBezTo>
                    <a:pt x="0" y="254072"/>
                    <a:pt x="0" y="253081"/>
                    <a:pt x="142" y="252231"/>
                  </a:cubicBezTo>
                  <a:cubicBezTo>
                    <a:pt x="142" y="251807"/>
                    <a:pt x="284" y="251382"/>
                    <a:pt x="284" y="250957"/>
                  </a:cubicBezTo>
                  <a:cubicBezTo>
                    <a:pt x="426" y="250391"/>
                    <a:pt x="426" y="249966"/>
                    <a:pt x="567" y="249399"/>
                  </a:cubicBezTo>
                  <a:cubicBezTo>
                    <a:pt x="709" y="248974"/>
                    <a:pt x="709" y="248550"/>
                    <a:pt x="851" y="247983"/>
                  </a:cubicBezTo>
                  <a:cubicBezTo>
                    <a:pt x="993" y="247558"/>
                    <a:pt x="1135" y="247133"/>
                    <a:pt x="1277" y="246709"/>
                  </a:cubicBezTo>
                  <a:cubicBezTo>
                    <a:pt x="1418" y="246284"/>
                    <a:pt x="1560" y="245859"/>
                    <a:pt x="1702" y="245434"/>
                  </a:cubicBezTo>
                  <a:cubicBezTo>
                    <a:pt x="1844" y="245009"/>
                    <a:pt x="1986" y="244584"/>
                    <a:pt x="2128" y="244160"/>
                  </a:cubicBezTo>
                  <a:cubicBezTo>
                    <a:pt x="2269" y="243735"/>
                    <a:pt x="2553" y="243310"/>
                    <a:pt x="2695" y="242885"/>
                  </a:cubicBezTo>
                  <a:cubicBezTo>
                    <a:pt x="2979" y="242460"/>
                    <a:pt x="3120" y="242036"/>
                    <a:pt x="3404" y="241611"/>
                  </a:cubicBezTo>
                  <a:cubicBezTo>
                    <a:pt x="3546" y="241186"/>
                    <a:pt x="3830" y="240903"/>
                    <a:pt x="3971" y="240478"/>
                  </a:cubicBezTo>
                  <a:cubicBezTo>
                    <a:pt x="4255" y="240053"/>
                    <a:pt x="4539" y="239628"/>
                    <a:pt x="4822" y="239203"/>
                  </a:cubicBezTo>
                  <a:cubicBezTo>
                    <a:pt x="5106" y="238778"/>
                    <a:pt x="5390" y="238354"/>
                    <a:pt x="5673" y="237929"/>
                  </a:cubicBezTo>
                  <a:cubicBezTo>
                    <a:pt x="5957" y="237646"/>
                    <a:pt x="6099" y="237362"/>
                    <a:pt x="6383" y="237079"/>
                  </a:cubicBezTo>
                  <a:cubicBezTo>
                    <a:pt x="7092" y="236229"/>
                    <a:pt x="7659" y="235663"/>
                    <a:pt x="8368" y="234955"/>
                  </a:cubicBezTo>
                  <a:lnTo>
                    <a:pt x="93470" y="149989"/>
                  </a:lnTo>
                  <a:cubicBezTo>
                    <a:pt x="99002" y="144466"/>
                    <a:pt x="106236" y="141705"/>
                    <a:pt x="113469" y="141705"/>
                  </a:cubicBezTo>
                  <a:close/>
                  <a:moveTo>
                    <a:pt x="217411" y="0"/>
                  </a:moveTo>
                  <a:lnTo>
                    <a:pt x="576803" y="0"/>
                  </a:lnTo>
                  <a:cubicBezTo>
                    <a:pt x="592405" y="0"/>
                    <a:pt x="605169" y="12746"/>
                    <a:pt x="605169" y="28324"/>
                  </a:cubicBezTo>
                  <a:lnTo>
                    <a:pt x="605169" y="481511"/>
                  </a:lnTo>
                  <a:cubicBezTo>
                    <a:pt x="605169" y="497231"/>
                    <a:pt x="592405" y="509835"/>
                    <a:pt x="576803" y="509835"/>
                  </a:cubicBezTo>
                  <a:lnTo>
                    <a:pt x="217411" y="509835"/>
                  </a:lnTo>
                  <a:cubicBezTo>
                    <a:pt x="201810" y="509835"/>
                    <a:pt x="189045" y="497231"/>
                    <a:pt x="189045" y="481511"/>
                  </a:cubicBezTo>
                  <a:lnTo>
                    <a:pt x="189045" y="368214"/>
                  </a:lnTo>
                  <a:cubicBezTo>
                    <a:pt x="189045" y="352636"/>
                    <a:pt x="201810" y="339890"/>
                    <a:pt x="217411" y="339890"/>
                  </a:cubicBezTo>
                  <a:cubicBezTo>
                    <a:pt x="233154" y="339890"/>
                    <a:pt x="245776" y="352636"/>
                    <a:pt x="245776" y="368214"/>
                  </a:cubicBezTo>
                  <a:lnTo>
                    <a:pt x="245776" y="453187"/>
                  </a:lnTo>
                  <a:lnTo>
                    <a:pt x="548438" y="453187"/>
                  </a:lnTo>
                  <a:lnTo>
                    <a:pt x="548438" y="56649"/>
                  </a:lnTo>
                  <a:lnTo>
                    <a:pt x="245776" y="56649"/>
                  </a:lnTo>
                  <a:lnTo>
                    <a:pt x="245776" y="141621"/>
                  </a:lnTo>
                  <a:cubicBezTo>
                    <a:pt x="245776" y="157341"/>
                    <a:pt x="233154" y="169945"/>
                    <a:pt x="217411" y="169945"/>
                  </a:cubicBezTo>
                  <a:cubicBezTo>
                    <a:pt x="201810" y="169945"/>
                    <a:pt x="189045" y="157341"/>
                    <a:pt x="189045" y="141621"/>
                  </a:cubicBezTo>
                  <a:lnTo>
                    <a:pt x="189045" y="28324"/>
                  </a:lnTo>
                  <a:cubicBezTo>
                    <a:pt x="189045" y="12746"/>
                    <a:pt x="201810" y="0"/>
                    <a:pt x="217411" y="0"/>
                  </a:cubicBezTo>
                  <a:close/>
                </a:path>
              </a:pathLst>
            </a:custGeom>
            <a:solidFill>
              <a:sysClr val="window" lastClr="FFFFFF"/>
            </a:solidFill>
            <a:ln>
              <a:noFill/>
            </a:ln>
          </p:spPr>
          <p:txBody>
            <a:bodyPr/>
            <a:lstStyle/>
            <a:p>
              <a:endParaRPr lang="zh-CN" altLang="en-US">
                <a:latin typeface="微软雅黑" charset="-122"/>
                <a:ea typeface="微软雅黑" charset="-122"/>
              </a:endParaRPr>
            </a:p>
          </p:txBody>
        </p:sp>
        <p:cxnSp>
          <p:nvCxnSpPr>
            <p:cNvPr id="47" name="直接连接符 46"/>
            <p:cNvCxnSpPr/>
            <p:nvPr>
              <p:custDataLst>
                <p:tags r:id="rId21"/>
              </p:custDataLst>
            </p:nvPr>
          </p:nvCxnSpPr>
          <p:spPr>
            <a:xfrm>
              <a:off x="13587" y="7772"/>
              <a:ext cx="1121"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48" name="椭圆 47"/>
            <p:cNvSpPr/>
            <p:nvPr>
              <p:custDataLst>
                <p:tags r:id="rId22"/>
              </p:custDataLst>
            </p:nvPr>
          </p:nvSpPr>
          <p:spPr>
            <a:xfrm>
              <a:off x="12799" y="6036"/>
              <a:ext cx="654" cy="654"/>
            </a:xfrm>
            <a:prstGeom prst="ellipse">
              <a:avLst/>
            </a:prstGeom>
            <a:solidFill>
              <a:srgbClr val="1AA3AA"/>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微软雅黑" charset="-122"/>
                <a:ea typeface="微软雅黑" charset="-122"/>
              </a:endParaRPr>
            </a:p>
          </p:txBody>
        </p:sp>
        <p:sp>
          <p:nvSpPr>
            <p:cNvPr id="31" name="任意多边形 20"/>
            <p:cNvSpPr/>
            <p:nvPr>
              <p:custDataLst>
                <p:tags r:id="rId23"/>
              </p:custDataLst>
            </p:nvPr>
          </p:nvSpPr>
          <p:spPr bwMode="auto">
            <a:xfrm>
              <a:off x="12935" y="6178"/>
              <a:ext cx="384" cy="370"/>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ysClr val="window" lastClr="FFFFFF"/>
            </a:solidFill>
            <a:ln>
              <a:noFill/>
            </a:ln>
          </p:spPr>
          <p:txBody>
            <a:bodyPr anchor="ctr"/>
            <a:lstStyle/>
            <a:p>
              <a:pPr algn="ctr">
                <a:lnSpc>
                  <a:spcPct val="130000"/>
                </a:lnSpc>
              </a:pPr>
              <a:endParaRPr>
                <a:latin typeface="微软雅黑" charset="-122"/>
                <a:ea typeface="微软雅黑" charset="-122"/>
              </a:endParaRPr>
            </a:p>
          </p:txBody>
        </p:sp>
        <p:cxnSp>
          <p:nvCxnSpPr>
            <p:cNvPr id="50" name="直接连接符 49"/>
            <p:cNvCxnSpPr/>
            <p:nvPr>
              <p:custDataLst>
                <p:tags r:id="rId24"/>
              </p:custDataLst>
            </p:nvPr>
          </p:nvCxnSpPr>
          <p:spPr>
            <a:xfrm flipH="1">
              <a:off x="13584" y="6387"/>
              <a:ext cx="1128"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53" name="iphone-and-ipad-tools-couple_36130"/>
            <p:cNvSpPr>
              <a:spLocks noChangeAspect="1"/>
            </p:cNvSpPr>
            <p:nvPr>
              <p:custDataLst>
                <p:tags r:id="rId25"/>
              </p:custDataLst>
            </p:nvPr>
          </p:nvSpPr>
          <p:spPr bwMode="auto">
            <a:xfrm>
              <a:off x="12946" y="7549"/>
              <a:ext cx="322" cy="387"/>
            </a:xfrm>
            <a:custGeom>
              <a:avLst/>
              <a:gdLst>
                <a:gd name="connsiteX0" fmla="*/ 374494 w 491666"/>
                <a:gd name="connsiteY0" fmla="*/ 544612 h 590254"/>
                <a:gd name="connsiteX1" fmla="*/ 360593 w 491666"/>
                <a:gd name="connsiteY1" fmla="*/ 558503 h 590254"/>
                <a:gd name="connsiteX2" fmla="*/ 374494 w 491666"/>
                <a:gd name="connsiteY2" fmla="*/ 572394 h 590254"/>
                <a:gd name="connsiteX3" fmla="*/ 388396 w 491666"/>
                <a:gd name="connsiteY3" fmla="*/ 558503 h 590254"/>
                <a:gd name="connsiteX4" fmla="*/ 374494 w 491666"/>
                <a:gd name="connsiteY4" fmla="*/ 544612 h 590254"/>
                <a:gd name="connsiteX5" fmla="*/ 179843 w 491666"/>
                <a:gd name="connsiteY5" fmla="*/ 458270 h 590254"/>
                <a:gd name="connsiteX6" fmla="*/ 162951 w 491666"/>
                <a:gd name="connsiteY6" fmla="*/ 475133 h 590254"/>
                <a:gd name="connsiteX7" fmla="*/ 179843 w 491666"/>
                <a:gd name="connsiteY7" fmla="*/ 491996 h 590254"/>
                <a:gd name="connsiteX8" fmla="*/ 196734 w 491666"/>
                <a:gd name="connsiteY8" fmla="*/ 475133 h 590254"/>
                <a:gd name="connsiteX9" fmla="*/ 179843 w 491666"/>
                <a:gd name="connsiteY9" fmla="*/ 458270 h 590254"/>
                <a:gd name="connsiteX10" fmla="*/ 289098 w 491666"/>
                <a:gd name="connsiteY10" fmla="*/ 245952 h 590254"/>
                <a:gd name="connsiteX11" fmla="*/ 289098 w 491666"/>
                <a:gd name="connsiteY11" fmla="*/ 525759 h 590254"/>
                <a:gd name="connsiteX12" fmla="*/ 452940 w 491666"/>
                <a:gd name="connsiteY12" fmla="*/ 524767 h 590254"/>
                <a:gd name="connsiteX13" fmla="*/ 452940 w 491666"/>
                <a:gd name="connsiteY13" fmla="*/ 245952 h 590254"/>
                <a:gd name="connsiteX14" fmla="*/ 341726 w 491666"/>
                <a:gd name="connsiteY14" fmla="*/ 220154 h 590254"/>
                <a:gd name="connsiteX15" fmla="*/ 341726 w 491666"/>
                <a:gd name="connsiteY15" fmla="*/ 226107 h 590254"/>
                <a:gd name="connsiteX16" fmla="*/ 411235 w 491666"/>
                <a:gd name="connsiteY16" fmla="*/ 226107 h 590254"/>
                <a:gd name="connsiteX17" fmla="*/ 411235 w 491666"/>
                <a:gd name="connsiteY17" fmla="*/ 220154 h 590254"/>
                <a:gd name="connsiteX18" fmla="*/ 376480 w 491666"/>
                <a:gd name="connsiteY18" fmla="*/ 201302 h 590254"/>
                <a:gd name="connsiteX19" fmla="*/ 370523 w 491666"/>
                <a:gd name="connsiteY19" fmla="*/ 207255 h 590254"/>
                <a:gd name="connsiteX20" fmla="*/ 376480 w 491666"/>
                <a:gd name="connsiteY20" fmla="*/ 212216 h 590254"/>
                <a:gd name="connsiteX21" fmla="*/ 382438 w 491666"/>
                <a:gd name="connsiteY21" fmla="*/ 207255 h 590254"/>
                <a:gd name="connsiteX22" fmla="*/ 376480 w 491666"/>
                <a:gd name="connsiteY22" fmla="*/ 201302 h 590254"/>
                <a:gd name="connsiteX23" fmla="*/ 250372 w 491666"/>
                <a:gd name="connsiteY23" fmla="*/ 184434 h 590254"/>
                <a:gd name="connsiteX24" fmla="*/ 491666 w 491666"/>
                <a:gd name="connsiteY24" fmla="*/ 184434 h 590254"/>
                <a:gd name="connsiteX25" fmla="*/ 491666 w 491666"/>
                <a:gd name="connsiteY25" fmla="*/ 590254 h 590254"/>
                <a:gd name="connsiteX26" fmla="*/ 250372 w 491666"/>
                <a:gd name="connsiteY26" fmla="*/ 590254 h 590254"/>
                <a:gd name="connsiteX27" fmla="*/ 0 w 491666"/>
                <a:gd name="connsiteY27" fmla="*/ 0 h 590254"/>
                <a:gd name="connsiteX28" fmla="*/ 345775 w 491666"/>
                <a:gd name="connsiteY28" fmla="*/ 0 h 590254"/>
                <a:gd name="connsiteX29" fmla="*/ 345775 w 491666"/>
                <a:gd name="connsiteY29" fmla="*/ 157716 h 590254"/>
                <a:gd name="connsiteX30" fmla="*/ 296095 w 491666"/>
                <a:gd name="connsiteY30" fmla="*/ 157716 h 590254"/>
                <a:gd name="connsiteX31" fmla="*/ 296095 w 491666"/>
                <a:gd name="connsiteY31" fmla="*/ 49596 h 590254"/>
                <a:gd name="connsiteX32" fmla="*/ 49680 w 491666"/>
                <a:gd name="connsiteY32" fmla="*/ 49596 h 590254"/>
                <a:gd name="connsiteX33" fmla="*/ 49680 w 491666"/>
                <a:gd name="connsiteY33" fmla="*/ 431488 h 590254"/>
                <a:gd name="connsiteX34" fmla="*/ 225549 w 491666"/>
                <a:gd name="connsiteY34" fmla="*/ 431488 h 590254"/>
                <a:gd name="connsiteX35" fmla="*/ 225549 w 491666"/>
                <a:gd name="connsiteY35" fmla="*/ 517786 h 590254"/>
                <a:gd name="connsiteX36" fmla="*/ 0 w 491666"/>
                <a:gd name="connsiteY36" fmla="*/ 517786 h 590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91666" h="590254">
                  <a:moveTo>
                    <a:pt x="374494" y="544612"/>
                  </a:moveTo>
                  <a:cubicBezTo>
                    <a:pt x="366551" y="544612"/>
                    <a:pt x="360593" y="551557"/>
                    <a:pt x="360593" y="558503"/>
                  </a:cubicBezTo>
                  <a:cubicBezTo>
                    <a:pt x="360593" y="566441"/>
                    <a:pt x="366551" y="572394"/>
                    <a:pt x="374494" y="572394"/>
                  </a:cubicBezTo>
                  <a:cubicBezTo>
                    <a:pt x="381445" y="572394"/>
                    <a:pt x="388396" y="566441"/>
                    <a:pt x="388396" y="558503"/>
                  </a:cubicBezTo>
                  <a:cubicBezTo>
                    <a:pt x="388396" y="551557"/>
                    <a:pt x="381445" y="544612"/>
                    <a:pt x="374494" y="544612"/>
                  </a:cubicBezTo>
                  <a:close/>
                  <a:moveTo>
                    <a:pt x="179843" y="458270"/>
                  </a:moveTo>
                  <a:cubicBezTo>
                    <a:pt x="170900" y="458270"/>
                    <a:pt x="162951" y="466206"/>
                    <a:pt x="162951" y="475133"/>
                  </a:cubicBezTo>
                  <a:cubicBezTo>
                    <a:pt x="162951" y="484060"/>
                    <a:pt x="170900" y="491996"/>
                    <a:pt x="179843" y="491996"/>
                  </a:cubicBezTo>
                  <a:cubicBezTo>
                    <a:pt x="189779" y="491996"/>
                    <a:pt x="196734" y="484060"/>
                    <a:pt x="196734" y="475133"/>
                  </a:cubicBezTo>
                  <a:cubicBezTo>
                    <a:pt x="196734" y="466206"/>
                    <a:pt x="189779" y="458270"/>
                    <a:pt x="179843" y="458270"/>
                  </a:cubicBezTo>
                  <a:close/>
                  <a:moveTo>
                    <a:pt x="289098" y="245952"/>
                  </a:moveTo>
                  <a:lnTo>
                    <a:pt x="289098" y="525759"/>
                  </a:lnTo>
                  <a:cubicBezTo>
                    <a:pt x="319881" y="525759"/>
                    <a:pt x="390382" y="525759"/>
                    <a:pt x="452940" y="524767"/>
                  </a:cubicBezTo>
                  <a:lnTo>
                    <a:pt x="452940" y="245952"/>
                  </a:lnTo>
                  <a:close/>
                  <a:moveTo>
                    <a:pt x="341726" y="220154"/>
                  </a:moveTo>
                  <a:lnTo>
                    <a:pt x="341726" y="226107"/>
                  </a:lnTo>
                  <a:lnTo>
                    <a:pt x="411235" y="226107"/>
                  </a:lnTo>
                  <a:lnTo>
                    <a:pt x="411235" y="220154"/>
                  </a:lnTo>
                  <a:close/>
                  <a:moveTo>
                    <a:pt x="376480" y="201302"/>
                  </a:moveTo>
                  <a:cubicBezTo>
                    <a:pt x="373501" y="201302"/>
                    <a:pt x="370523" y="203286"/>
                    <a:pt x="370523" y="207255"/>
                  </a:cubicBezTo>
                  <a:cubicBezTo>
                    <a:pt x="370523" y="210232"/>
                    <a:pt x="373501" y="212216"/>
                    <a:pt x="376480" y="212216"/>
                  </a:cubicBezTo>
                  <a:cubicBezTo>
                    <a:pt x="379459" y="212216"/>
                    <a:pt x="382438" y="210232"/>
                    <a:pt x="382438" y="207255"/>
                  </a:cubicBezTo>
                  <a:cubicBezTo>
                    <a:pt x="382438" y="203286"/>
                    <a:pt x="379459" y="201302"/>
                    <a:pt x="376480" y="201302"/>
                  </a:cubicBezTo>
                  <a:close/>
                  <a:moveTo>
                    <a:pt x="250372" y="184434"/>
                  </a:moveTo>
                  <a:lnTo>
                    <a:pt x="491666" y="184434"/>
                  </a:lnTo>
                  <a:lnTo>
                    <a:pt x="491666" y="590254"/>
                  </a:lnTo>
                  <a:lnTo>
                    <a:pt x="250372" y="590254"/>
                  </a:lnTo>
                  <a:close/>
                  <a:moveTo>
                    <a:pt x="0" y="0"/>
                  </a:moveTo>
                  <a:lnTo>
                    <a:pt x="345775" y="0"/>
                  </a:lnTo>
                  <a:lnTo>
                    <a:pt x="345775" y="157716"/>
                  </a:lnTo>
                  <a:lnTo>
                    <a:pt x="296095" y="157716"/>
                  </a:lnTo>
                  <a:lnTo>
                    <a:pt x="296095" y="49596"/>
                  </a:lnTo>
                  <a:lnTo>
                    <a:pt x="49680" y="49596"/>
                  </a:lnTo>
                  <a:lnTo>
                    <a:pt x="49680" y="431488"/>
                  </a:lnTo>
                  <a:lnTo>
                    <a:pt x="225549" y="431488"/>
                  </a:lnTo>
                  <a:lnTo>
                    <a:pt x="225549" y="517786"/>
                  </a:lnTo>
                  <a:lnTo>
                    <a:pt x="0" y="517786"/>
                  </a:lnTo>
                  <a:close/>
                </a:path>
              </a:pathLst>
            </a:custGeom>
            <a:solidFill>
              <a:sysClr val="window" lastClr="FFFFFF"/>
            </a:solidFill>
            <a:ln>
              <a:noFill/>
            </a:ln>
          </p:spPr>
        </p:sp>
        <p:sp>
          <p:nvSpPr>
            <p:cNvPr id="55" name="文本框 54"/>
            <p:cNvSpPr txBox="1"/>
            <p:nvPr>
              <p:custDataLst>
                <p:tags r:id="rId26"/>
              </p:custDataLst>
            </p:nvPr>
          </p:nvSpPr>
          <p:spPr>
            <a:xfrm>
              <a:off x="14882" y="4518"/>
              <a:ext cx="3733" cy="572"/>
            </a:xfrm>
            <a:prstGeom prst="rect">
              <a:avLst/>
            </a:prstGeom>
            <a:noFill/>
          </p:spPr>
          <p:txBody>
            <a:bodyPr wrap="square" lIns="90000" tIns="46800" rIns="90000" bIns="0" anchor="b">
              <a:noAutofit/>
            </a:bodyPr>
            <a:lstStyle>
              <a:defPPr>
                <a:defRPr lang="zh-CN"/>
              </a:defPPr>
              <a:lvl1pPr lvl="0" defTabSz="913765">
                <a:lnSpc>
                  <a:spcPct val="140000"/>
                </a:lnSpc>
                <a:spcBef>
                  <a:spcPct val="0"/>
                </a:spcBef>
                <a:defRPr sz="1600" b="1">
                  <a:solidFill>
                    <a:srgbClr val="1F74AD"/>
                  </a:solidFill>
                  <a:latin typeface="Arial" panose="020B0604020202090204" pitchFamily="34" charset="0"/>
                  <a:ea typeface="微软雅黑" charset="-122"/>
                  <a:cs typeface="+mn-ea"/>
                </a:defRPr>
              </a:lvl1pPr>
            </a:lstStyle>
            <a:p>
              <a:pPr fontAlgn="auto">
                <a:lnSpc>
                  <a:spcPct val="120000"/>
                </a:lnSpc>
              </a:pPr>
              <a:r>
                <a:rPr lang="en-US" altLang="zh-CN" sz="2000" spc="300" dirty="0">
                  <a:solidFill>
                    <a:srgbClr val="3498DB"/>
                  </a:solidFill>
                  <a:latin typeface="微软雅黑" charset="-122"/>
                  <a:ea typeface="微软雅黑" charset="-122"/>
                </a:rPr>
                <a:t>NAD+</a:t>
              </a:r>
            </a:p>
          </p:txBody>
        </p:sp>
        <p:cxnSp>
          <p:nvCxnSpPr>
            <p:cNvPr id="46" name="直接连接符 45"/>
            <p:cNvCxnSpPr/>
            <p:nvPr>
              <p:custDataLst>
                <p:tags r:id="rId27"/>
              </p:custDataLst>
            </p:nvPr>
          </p:nvCxnSpPr>
          <p:spPr>
            <a:xfrm>
              <a:off x="13587" y="9061"/>
              <a:ext cx="1121" cy="0"/>
            </a:xfrm>
            <a:prstGeom prst="line">
              <a:avLst/>
            </a:prstGeom>
            <a:ln>
              <a:solidFill>
                <a:srgbClr val="000000">
                  <a:lumMod val="20000"/>
                  <a:lumOff val="80000"/>
                </a:srgbClr>
              </a:solidFill>
            </a:ln>
          </p:spPr>
          <p:style>
            <a:lnRef idx="1">
              <a:srgbClr val="1F74AD"/>
            </a:lnRef>
            <a:fillRef idx="0">
              <a:srgbClr val="1F74AD"/>
            </a:fillRef>
            <a:effectRef idx="0">
              <a:srgbClr val="1F74AD"/>
            </a:effectRef>
            <a:fontRef idx="minor">
              <a:srgbClr val="000000"/>
            </a:fontRef>
          </p:style>
        </p:cxnSp>
        <p:sp>
          <p:nvSpPr>
            <p:cNvPr id="10" name="文本框 9"/>
            <p:cNvSpPr txBox="1"/>
            <p:nvPr/>
          </p:nvSpPr>
          <p:spPr>
            <a:xfrm>
              <a:off x="9975" y="6543"/>
              <a:ext cx="1784" cy="580"/>
            </a:xfrm>
            <a:prstGeom prst="rect">
              <a:avLst/>
            </a:prstGeom>
            <a:noFill/>
          </p:spPr>
          <p:txBody>
            <a:bodyPr wrap="square" rtlCol="0">
              <a:spAutoFit/>
            </a:bodyPr>
            <a:lstStyle/>
            <a:p>
              <a:pPr algn="dist"/>
              <a:r>
                <a:rPr kumimoji="1" lang="en-US" altLang="zh-CN" b="1" dirty="0">
                  <a:latin typeface="Times New Roman" panose="02020503050405090304" pitchFamily="18" charset="0"/>
                  <a:cs typeface="Times New Roman" panose="02020503050405090304" pitchFamily="18" charset="0"/>
                </a:rPr>
                <a:t>cofactors</a:t>
              </a:r>
            </a:p>
          </p:txBody>
        </p:sp>
        <p:sp>
          <p:nvSpPr>
            <p:cNvPr id="11" name="文本框 10"/>
            <p:cNvSpPr txBox="1"/>
            <p:nvPr/>
          </p:nvSpPr>
          <p:spPr>
            <a:xfrm>
              <a:off x="14712" y="3599"/>
              <a:ext cx="244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acetyl carrier </a:t>
              </a:r>
            </a:p>
          </p:txBody>
        </p:sp>
        <p:sp>
          <p:nvSpPr>
            <p:cNvPr id="13" name="文本框 12"/>
            <p:cNvSpPr txBox="1"/>
            <p:nvPr/>
          </p:nvSpPr>
          <p:spPr>
            <a:xfrm>
              <a:off x="14712" y="4980"/>
              <a:ext cx="449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proton and electron carrier</a:t>
              </a:r>
            </a:p>
          </p:txBody>
        </p:sp>
        <p:sp>
          <p:nvSpPr>
            <p:cNvPr id="14" name="文本框 13"/>
            <p:cNvSpPr txBox="1"/>
            <p:nvPr/>
          </p:nvSpPr>
          <p:spPr>
            <a:xfrm>
              <a:off x="14712" y="6387"/>
              <a:ext cx="449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proton and electron carrier</a:t>
              </a:r>
            </a:p>
          </p:txBody>
        </p:sp>
        <p:sp>
          <p:nvSpPr>
            <p:cNvPr id="15" name="文本框 14"/>
            <p:cNvSpPr txBox="1"/>
            <p:nvPr/>
          </p:nvSpPr>
          <p:spPr>
            <a:xfrm>
              <a:off x="14882" y="7700"/>
              <a:ext cx="426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carry hydroxyethyl group</a:t>
              </a:r>
            </a:p>
          </p:txBody>
        </p:sp>
        <p:sp>
          <p:nvSpPr>
            <p:cNvPr id="20" name="文本框 19"/>
            <p:cNvSpPr txBox="1"/>
            <p:nvPr/>
          </p:nvSpPr>
          <p:spPr>
            <a:xfrm>
              <a:off x="14882" y="8994"/>
              <a:ext cx="4388" cy="1016"/>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serves both as an electron</a:t>
              </a:r>
            </a:p>
            <a:p>
              <a:pPr algn="l"/>
              <a:r>
                <a:rPr kumimoji="1" lang="en-US" altLang="zh-CN" b="1" dirty="0">
                  <a:latin typeface="Times New Roman" panose="02020503050405090304" pitchFamily="18" charset="0"/>
                  <a:cs typeface="Times New Roman" panose="02020503050405090304" pitchFamily="18" charset="0"/>
                </a:rPr>
                <a:t>carrier and an acyl carrier</a:t>
              </a:r>
            </a:p>
          </p:txBody>
        </p:sp>
        <p:sp>
          <p:nvSpPr>
            <p:cNvPr id="23" name="文本框 22"/>
            <p:cNvSpPr txBox="1"/>
            <p:nvPr/>
          </p:nvSpPr>
          <p:spPr>
            <a:xfrm>
              <a:off x="9975" y="6528"/>
              <a:ext cx="1784" cy="580"/>
            </a:xfrm>
            <a:prstGeom prst="rect">
              <a:avLst/>
            </a:prstGeom>
            <a:noFill/>
          </p:spPr>
          <p:txBody>
            <a:bodyPr wrap="square" rtlCol="0">
              <a:spAutoFit/>
            </a:bodyPr>
            <a:lstStyle/>
            <a:p>
              <a:pPr algn="dist"/>
              <a:r>
                <a:rPr kumimoji="1" lang="en-US" altLang="zh-CN" b="1" dirty="0">
                  <a:latin typeface="Times New Roman" panose="02020503050405090304" pitchFamily="18" charset="0"/>
                  <a:cs typeface="Times New Roman" panose="02020503050405090304" pitchFamily="18" charset="0"/>
                </a:rPr>
                <a:t>cofactors</a:t>
              </a:r>
            </a:p>
          </p:txBody>
        </p:sp>
        <p:grpSp>
          <p:nvGrpSpPr>
            <p:cNvPr id="39" name="组合 38"/>
            <p:cNvGrpSpPr/>
            <p:nvPr/>
          </p:nvGrpSpPr>
          <p:grpSpPr>
            <a:xfrm>
              <a:off x="9975" y="3584"/>
              <a:ext cx="9295" cy="6426"/>
              <a:chOff x="9880" y="2530"/>
              <a:chExt cx="9295" cy="6426"/>
            </a:xfrm>
          </p:grpSpPr>
          <p:cxnSp>
            <p:nvCxnSpPr>
              <p:cNvPr id="12" name="直接连接符 11"/>
              <p:cNvCxnSpPr/>
              <p:nvPr>
                <p:custDataLst>
                  <p:tags r:id="rId28"/>
                </p:custDataLst>
              </p:nvPr>
            </p:nvCxnSpPr>
            <p:spPr>
              <a:xfrm>
                <a:off x="12143" y="2530"/>
                <a:ext cx="0" cy="5477"/>
              </a:xfrm>
              <a:prstGeom prst="line">
                <a:avLst/>
              </a:prstGeom>
              <a:ln>
                <a:solidFill>
                  <a:sysClr val="window" lastClr="FFFFFF">
                    <a:lumMod val="85000"/>
                  </a:sysClr>
                </a:solidFill>
              </a:ln>
            </p:spPr>
            <p:style>
              <a:lnRef idx="1">
                <a:srgbClr val="1F74AD"/>
              </a:lnRef>
              <a:fillRef idx="0">
                <a:srgbClr val="1F74AD"/>
              </a:fillRef>
              <a:effectRef idx="0">
                <a:srgbClr val="1F74AD"/>
              </a:effectRef>
              <a:fontRef idx="minor">
                <a:srgbClr val="000000"/>
              </a:fontRef>
            </p:style>
          </p:cxnSp>
          <p:sp>
            <p:nvSpPr>
              <p:cNvPr id="25" name="文本框 24"/>
              <p:cNvSpPr txBox="1"/>
              <p:nvPr/>
            </p:nvSpPr>
            <p:spPr>
              <a:xfrm>
                <a:off x="14617" y="3926"/>
                <a:ext cx="449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proton and electron carrier</a:t>
                </a:r>
              </a:p>
            </p:txBody>
          </p:sp>
          <p:sp>
            <p:nvSpPr>
              <p:cNvPr id="27" name="文本框 26"/>
              <p:cNvSpPr txBox="1"/>
              <p:nvPr/>
            </p:nvSpPr>
            <p:spPr>
              <a:xfrm>
                <a:off x="14617" y="5333"/>
                <a:ext cx="449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proton and electron carrier</a:t>
                </a:r>
              </a:p>
            </p:txBody>
          </p:sp>
          <p:sp>
            <p:nvSpPr>
              <p:cNvPr id="32" name="文本框 31"/>
              <p:cNvSpPr txBox="1"/>
              <p:nvPr/>
            </p:nvSpPr>
            <p:spPr>
              <a:xfrm>
                <a:off x="14787" y="6646"/>
                <a:ext cx="426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carry hydroxyethyl group</a:t>
                </a:r>
              </a:p>
            </p:txBody>
          </p:sp>
          <p:sp>
            <p:nvSpPr>
              <p:cNvPr id="34" name="文本框 33"/>
              <p:cNvSpPr txBox="1"/>
              <p:nvPr/>
            </p:nvSpPr>
            <p:spPr>
              <a:xfrm>
                <a:off x="14787" y="7940"/>
                <a:ext cx="4388" cy="1016"/>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serves both as an electron</a:t>
                </a:r>
              </a:p>
              <a:p>
                <a:pPr algn="l"/>
                <a:r>
                  <a:rPr kumimoji="1" lang="en-US" altLang="zh-CN" b="1" dirty="0">
                    <a:latin typeface="Times New Roman" panose="02020503050405090304" pitchFamily="18" charset="0"/>
                    <a:cs typeface="Times New Roman" panose="02020503050405090304" pitchFamily="18" charset="0"/>
                  </a:rPr>
                  <a:t>carrier and an acyl carrier</a:t>
                </a:r>
              </a:p>
            </p:txBody>
          </p:sp>
          <p:sp>
            <p:nvSpPr>
              <p:cNvPr id="37" name="文本框 36"/>
              <p:cNvSpPr txBox="1"/>
              <p:nvPr/>
            </p:nvSpPr>
            <p:spPr>
              <a:xfrm>
                <a:off x="9880" y="5474"/>
                <a:ext cx="1784" cy="580"/>
              </a:xfrm>
              <a:prstGeom prst="rect">
                <a:avLst/>
              </a:prstGeom>
              <a:noFill/>
            </p:spPr>
            <p:txBody>
              <a:bodyPr wrap="square" rtlCol="0">
                <a:spAutoFit/>
              </a:bodyPr>
              <a:lstStyle/>
              <a:p>
                <a:pPr algn="dist"/>
                <a:r>
                  <a:rPr kumimoji="1" lang="en-US" altLang="zh-CN" b="1" dirty="0">
                    <a:latin typeface="Times New Roman" panose="02020503050405090304" pitchFamily="18" charset="0"/>
                    <a:cs typeface="Times New Roman" panose="02020503050405090304" pitchFamily="18" charset="0"/>
                  </a:rPr>
                  <a:t>cofactors</a:t>
                </a:r>
              </a:p>
            </p:txBody>
          </p:sp>
        </p:grpSp>
      </p:grpSp>
      <p:sp>
        <p:nvSpPr>
          <p:cNvPr id="58" name="文本框 57"/>
          <p:cNvSpPr txBox="1"/>
          <p:nvPr/>
        </p:nvSpPr>
        <p:spPr>
          <a:xfrm>
            <a:off x="279400" y="3477895"/>
            <a:ext cx="4685030" cy="1568450"/>
          </a:xfrm>
          <a:prstGeom prst="rect">
            <a:avLst/>
          </a:prstGeom>
          <a:noFill/>
        </p:spPr>
        <p:txBody>
          <a:bodyPr wrap="none" rtlCol="0">
            <a:spAutoFit/>
          </a:bodyPr>
          <a:lstStyle/>
          <a:p>
            <a:pPr algn="l">
              <a:lnSpc>
                <a:spcPct val="100000"/>
              </a:lnSpc>
            </a:pPr>
            <a:r>
              <a:rPr kumimoji="1" lang="en-US" altLang="zh-CN" sz="2400" b="1" dirty="0">
                <a:latin typeface="Times New Roman" panose="02020503050405090304" pitchFamily="18" charset="0"/>
                <a:cs typeface="Times New Roman" panose="02020503050405090304" pitchFamily="18" charset="0"/>
              </a:rPr>
              <a:t>three enzymes:</a:t>
            </a: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E1 pyruvate dehydrogenase</a:t>
            </a: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E2 dihydrolipoyl transacetylase</a:t>
            </a: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E3 dihydrolipoyl dehydrogenase</a:t>
            </a:r>
          </a:p>
        </p:txBody>
      </p:sp>
      <p:sp>
        <p:nvSpPr>
          <p:cNvPr id="60" name="文本框 59"/>
          <p:cNvSpPr txBox="1"/>
          <p:nvPr/>
        </p:nvSpPr>
        <p:spPr>
          <a:xfrm>
            <a:off x="1810385" y="5405755"/>
            <a:ext cx="10349865" cy="1198880"/>
          </a:xfrm>
          <a:prstGeom prst="rect">
            <a:avLst/>
          </a:prstGeom>
          <a:noFill/>
        </p:spPr>
        <p:txBody>
          <a:bodyPr wrap="square" rtlCol="0">
            <a:spAutoFit/>
          </a:bodyPr>
          <a:lstStyle/>
          <a:p>
            <a:pPr algn="l"/>
            <a:r>
              <a:rPr kumimoji="1" lang="en-US" altLang="zh-CN" sz="2400" b="1" dirty="0">
                <a:solidFill>
                  <a:srgbClr val="C00000"/>
                </a:solidFill>
                <a:latin typeface="Times New Roman" panose="02020503050405090304" pitchFamily="18" charset="0"/>
                <a:cs typeface="Times New Roman" panose="02020503050405090304" pitchFamily="18" charset="0"/>
              </a:rPr>
              <a:t>Acetyl-CoA</a:t>
            </a:r>
            <a:r>
              <a:rPr kumimoji="1" lang="en-US" altLang="zh-CN" sz="2400" b="1" dirty="0">
                <a:latin typeface="Times New Roman" panose="02020503050405090304" pitchFamily="18" charset="0"/>
                <a:cs typeface="Times New Roman" panose="02020503050405090304" pitchFamily="18" charset="0"/>
              </a:rPr>
              <a:t> is the central intermediate of catabolism, not only carbohydrate but also amino acids and fatty acids are first degraded to acetyl group of acetyl-CoA and then enter the ctric acid cycle for further degradation. </a:t>
            </a:r>
          </a:p>
        </p:txBody>
      </p:sp>
      <p:grpSp>
        <p:nvGrpSpPr>
          <p:cNvPr id="71" name="组合 70"/>
          <p:cNvGrpSpPr/>
          <p:nvPr/>
        </p:nvGrpSpPr>
        <p:grpSpPr>
          <a:xfrm>
            <a:off x="2152015" y="2740025"/>
            <a:ext cx="1846580" cy="379730"/>
            <a:chOff x="3526" y="4057"/>
            <a:chExt cx="2908" cy="598"/>
          </a:xfrm>
        </p:grpSpPr>
        <p:sp>
          <p:nvSpPr>
            <p:cNvPr id="69" name="圆角矩形 68"/>
            <p:cNvSpPr/>
            <p:nvPr/>
          </p:nvSpPr>
          <p:spPr>
            <a:xfrm>
              <a:off x="3526" y="4057"/>
              <a:ext cx="2909" cy="5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框 69">
              <a:hlinkClick r:id="rId32" action="ppaction://hlinksldjump"/>
            </p:cNvPr>
            <p:cNvSpPr txBox="1"/>
            <p:nvPr/>
          </p:nvSpPr>
          <p:spPr>
            <a:xfrm>
              <a:off x="4005" y="4057"/>
              <a:ext cx="2028" cy="580"/>
            </a:xfrm>
            <a:prstGeom prst="rect">
              <a:avLst/>
            </a:prstGeom>
            <a:noFill/>
          </p:spPr>
          <p:txBody>
            <a:bodyPr wrap="none" rtlCol="0">
              <a:spAutoFit/>
            </a:bodyPr>
            <a:lstStyle/>
            <a:p>
              <a:pPr algn="l"/>
              <a:r>
                <a:rPr kumimoji="1" lang="en-US" altLang="zh-CN" b="1" dirty="0">
                  <a:solidFill>
                    <a:schemeClr val="bg1"/>
                  </a:solidFill>
                  <a:latin typeface="Times New Roman" panose="02020503050405090304" pitchFamily="18" charset="0"/>
                  <a:cs typeface="Times New Roman" panose="02020503050405090304" pitchFamily="18" charset="0"/>
                </a:rPr>
                <a:t>mechanism</a:t>
              </a:r>
            </a:p>
          </p:txBody>
        </p:sp>
      </p:grpSp>
      <p:pic>
        <p:nvPicPr>
          <p:cNvPr id="72" name="图片 71"/>
          <p:cNvPicPr>
            <a:picLocks noChangeAspect="1"/>
          </p:cNvPicPr>
          <p:nvPr/>
        </p:nvPicPr>
        <p:blipFill>
          <a:blip r:embed="rId33"/>
          <a:stretch>
            <a:fillRect/>
          </a:stretch>
        </p:blipFill>
        <p:spPr>
          <a:xfrm>
            <a:off x="279400" y="5410835"/>
            <a:ext cx="1346200" cy="1193800"/>
          </a:xfrm>
          <a:prstGeom prst="rect">
            <a:avLst/>
          </a:prstGeom>
        </p:spPr>
      </p:pic>
      <p:sp>
        <p:nvSpPr>
          <p:cNvPr id="54" name="操作按钮: 后退或上一个 53">
            <a:hlinkClick r:id="rId34" action="ppaction://hlinksldjump" highlightClick="1"/>
            <a:extLst>
              <a:ext uri="{FF2B5EF4-FFF2-40B4-BE49-F238E27FC236}">
                <a16:creationId xmlns:a16="http://schemas.microsoft.com/office/drawing/2014/main" id="{E2BDFCAE-6288-5C4B-9782-7D252E702926}"/>
              </a:ext>
            </a:extLst>
          </p:cNvPr>
          <p:cNvSpPr/>
          <p:nvPr/>
        </p:nvSpPr>
        <p:spPr>
          <a:xfrm>
            <a:off x="105834" y="111918"/>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
        <p:nvSpPr>
          <p:cNvPr id="56" name="操作按钮: 后退或上一个 55">
            <a:hlinkClick r:id="rId35" action="ppaction://hlinksldjump" highlightClick="1"/>
            <a:extLst>
              <a:ext uri="{FF2B5EF4-FFF2-40B4-BE49-F238E27FC236}">
                <a16:creationId xmlns:a16="http://schemas.microsoft.com/office/drawing/2014/main" id="{336A016D-2139-9845-8674-52A5BFDE6EFB}"/>
              </a:ext>
            </a:extLst>
          </p:cNvPr>
          <p:cNvSpPr/>
          <p:nvPr/>
        </p:nvSpPr>
        <p:spPr>
          <a:xfrm>
            <a:off x="105834" y="10636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19</a:t>
            </a:fld>
            <a:endParaRPr kumimoji="1" lang="zh-CN" altLang="en-US"/>
          </a:p>
        </p:txBody>
      </p:sp>
      <p:sp>
        <p:nvSpPr>
          <p:cNvPr id="3" name="文本框 2"/>
          <p:cNvSpPr txBox="1"/>
          <p:nvPr/>
        </p:nvSpPr>
        <p:spPr>
          <a:xfrm>
            <a:off x="2499092" y="-24384"/>
            <a:ext cx="719264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Mechanism of pyruvate decarboxylation</a:t>
            </a:r>
          </a:p>
        </p:txBody>
      </p:sp>
      <p:pic>
        <p:nvPicPr>
          <p:cNvPr id="5" name="图片 4"/>
          <p:cNvPicPr>
            <a:picLocks noChangeAspect="1"/>
          </p:cNvPicPr>
          <p:nvPr/>
        </p:nvPicPr>
        <p:blipFill>
          <a:blip r:embed="rId3"/>
          <a:srcRect t="3228"/>
          <a:stretch>
            <a:fillRect/>
          </a:stretch>
        </p:blipFill>
        <p:spPr>
          <a:xfrm>
            <a:off x="2239645" y="559435"/>
            <a:ext cx="7703820" cy="4509770"/>
          </a:xfrm>
          <a:prstGeom prst="rect">
            <a:avLst/>
          </a:prstGeom>
        </p:spPr>
      </p:pic>
      <p:sp>
        <p:nvSpPr>
          <p:cNvPr id="6" name="文本框 5"/>
          <p:cNvSpPr txBox="1"/>
          <p:nvPr/>
        </p:nvSpPr>
        <p:spPr>
          <a:xfrm>
            <a:off x="119380" y="5153025"/>
            <a:ext cx="11953875" cy="1568450"/>
          </a:xfrm>
          <a:prstGeom prst="rect">
            <a:avLst/>
          </a:prstGeom>
          <a:noFill/>
        </p:spPr>
        <p:txBody>
          <a:bodyPr wrap="square" rtlCol="0">
            <a:spAutoFit/>
          </a:bodyPr>
          <a:lstStyle/>
          <a:p>
            <a:pPr algn="l"/>
            <a:r>
              <a:rPr kumimoji="1" lang="en-US" altLang="zh-CN" sz="2400" b="1" dirty="0">
                <a:latin typeface="Times New Roman" panose="02020503050405090304" pitchFamily="18" charset="0"/>
                <a:cs typeface="Times New Roman" panose="02020503050405090304" pitchFamily="18" charset="0"/>
              </a:rPr>
              <a:t>All the enzymes and coenzymes are clustered, allowing the intermediates to react quickly without diffusing away.</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This mechnism is called substrate channeling</a:t>
            </a:r>
          </a:p>
        </p:txBody>
      </p:sp>
      <p:sp>
        <p:nvSpPr>
          <p:cNvPr id="8" name="操作按钮: 后退或上一个 7">
            <a:hlinkClick r:id="rId4" action="ppaction://hlinksldjump" highlightClick="1"/>
            <a:extLst>
              <a:ext uri="{FF2B5EF4-FFF2-40B4-BE49-F238E27FC236}">
                <a16:creationId xmlns:a16="http://schemas.microsoft.com/office/drawing/2014/main" id="{3BD8371C-FF94-FA46-A899-FC7EA6CC438B}"/>
              </a:ext>
            </a:extLst>
          </p:cNvPr>
          <p:cNvSpPr/>
          <p:nvPr/>
        </p:nvSpPr>
        <p:spPr>
          <a:xfrm>
            <a:off x="105834" y="10636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p:cNvPicPr>
            <a:picLocks noChangeAspect="1"/>
          </p:cNvPicPr>
          <p:nvPr/>
        </p:nvPicPr>
        <p:blipFill>
          <a:blip r:embed="rId3"/>
          <a:stretch>
            <a:fillRect/>
          </a:stretch>
        </p:blipFill>
        <p:spPr>
          <a:xfrm>
            <a:off x="5501005" y="3315970"/>
            <a:ext cx="6644005" cy="3451860"/>
          </a:xfrm>
          <a:prstGeom prst="rect">
            <a:avLst/>
          </a:prstGeom>
        </p:spPr>
      </p:pic>
      <p:sp>
        <p:nvSpPr>
          <p:cNvPr id="2" name="灯片编号占位符 1"/>
          <p:cNvSpPr>
            <a:spLocks noGrp="1"/>
          </p:cNvSpPr>
          <p:nvPr>
            <p:ph type="sldNum" sz="quarter" idx="12"/>
          </p:nvPr>
        </p:nvSpPr>
        <p:spPr>
          <a:xfrm>
            <a:off x="8610600" y="6402705"/>
            <a:ext cx="2743200" cy="365125"/>
          </a:xfrm>
        </p:spPr>
        <p:txBody>
          <a:bodyPr/>
          <a:lstStyle/>
          <a:p>
            <a:fld id="{95179704-EFDC-584D-9064-A59D55EEFD70}" type="slidenum">
              <a:rPr kumimoji="1" lang="zh-CN" altLang="en-US" smtClean="0"/>
              <a:t>2</a:t>
            </a:fld>
            <a:endParaRPr kumimoji="1" lang="zh-CN" altLang="en-US"/>
          </a:p>
        </p:txBody>
      </p:sp>
      <p:sp>
        <p:nvSpPr>
          <p:cNvPr id="3" name="文本框 2"/>
          <p:cNvSpPr txBox="1"/>
          <p:nvPr/>
        </p:nvSpPr>
        <p:spPr>
          <a:xfrm>
            <a:off x="4088880" y="0"/>
            <a:ext cx="3874770" cy="583565"/>
          </a:xfrm>
          <a:prstGeom prst="rect">
            <a:avLst/>
          </a:prstGeom>
          <a:noFill/>
        </p:spPr>
        <p:txBody>
          <a:bodyPr wrap="none" rtlCol="0">
            <a:spAutoFit/>
          </a:bodyPr>
          <a:lstStyle/>
          <a:p>
            <a:pPr algn="l"/>
            <a:r>
              <a:rPr kumimoji="1" lang="en-US" altLang="zh-CN" sz="3200" b="1" dirty="0">
                <a:solidFill>
                  <a:schemeClr val="accent1"/>
                </a:solidFill>
                <a:latin typeface="Times New Roman" panose="02020503050405090304" pitchFamily="18" charset="0"/>
                <a:cs typeface="Times New Roman" panose="02020503050405090304" pitchFamily="18" charset="0"/>
              </a:rPr>
              <a:t>Glycogen breakdown</a:t>
            </a:r>
          </a:p>
        </p:txBody>
      </p:sp>
      <p:sp>
        <p:nvSpPr>
          <p:cNvPr id="35" name="操作按钮: 后退或上一个 34">
            <a:hlinkClick r:id="rId4" action="ppaction://hlinksldjump" highlightClick="1"/>
          </p:cNvPr>
          <p:cNvSpPr/>
          <p:nvPr/>
        </p:nvSpPr>
        <p:spPr>
          <a:xfrm>
            <a:off x="-47"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grpSp>
        <p:nvGrpSpPr>
          <p:cNvPr id="38" name="组合 37"/>
          <p:cNvGrpSpPr/>
          <p:nvPr/>
        </p:nvGrpSpPr>
        <p:grpSpPr>
          <a:xfrm>
            <a:off x="152400" y="3288030"/>
            <a:ext cx="4881245" cy="882015"/>
            <a:chOff x="240" y="5178"/>
            <a:chExt cx="7687" cy="1389"/>
          </a:xfrm>
        </p:grpSpPr>
        <p:cxnSp>
          <p:nvCxnSpPr>
            <p:cNvPr id="27" name="直接箭头连接符 26"/>
            <p:cNvCxnSpPr>
              <a:stCxn id="11" idx="2"/>
              <a:endCxn id="22" idx="0"/>
            </p:cNvCxnSpPr>
            <p:nvPr/>
          </p:nvCxnSpPr>
          <p:spPr>
            <a:xfrm>
              <a:off x="3542" y="5178"/>
              <a:ext cx="1" cy="1389"/>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sp>
          <p:nvSpPr>
            <p:cNvPr id="30" name="矩形 29">
              <a:hlinkClick r:id="rId5" action="ppaction://hlinksldjump"/>
            </p:cNvPr>
            <p:cNvSpPr/>
            <p:nvPr/>
          </p:nvSpPr>
          <p:spPr>
            <a:xfrm>
              <a:off x="3572" y="5627"/>
              <a:ext cx="4355" cy="58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debranching enzyme</a:t>
              </a:r>
            </a:p>
          </p:txBody>
        </p:sp>
        <p:sp>
          <p:nvSpPr>
            <p:cNvPr id="32" name="矩形 31">
              <a:hlinkClick r:id="rId4" action="ppaction://hlinksldjump"/>
            </p:cNvPr>
            <p:cNvSpPr/>
            <p:nvPr/>
          </p:nvSpPr>
          <p:spPr>
            <a:xfrm>
              <a:off x="240" y="5627"/>
              <a:ext cx="3332" cy="58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(tranferase activity)</a:t>
              </a:r>
            </a:p>
          </p:txBody>
        </p:sp>
      </p:grpSp>
      <p:grpSp>
        <p:nvGrpSpPr>
          <p:cNvPr id="59" name="组合 58"/>
          <p:cNvGrpSpPr/>
          <p:nvPr/>
        </p:nvGrpSpPr>
        <p:grpSpPr>
          <a:xfrm>
            <a:off x="234582" y="272415"/>
            <a:ext cx="7241780" cy="4642485"/>
            <a:chOff x="-2989" y="4161"/>
            <a:chExt cx="11623" cy="7987"/>
          </a:xfrm>
        </p:grpSpPr>
        <p:pic>
          <p:nvPicPr>
            <p:cNvPr id="10" name="图片 9"/>
            <p:cNvPicPr>
              <a:picLocks noChangeAspect="1"/>
            </p:cNvPicPr>
            <p:nvPr/>
          </p:nvPicPr>
          <p:blipFill>
            <a:blip r:embed="rId6"/>
            <a:srcRect l="6236" t="5139" r="8951" b="74628"/>
            <a:stretch>
              <a:fillRect/>
            </a:stretch>
          </p:blipFill>
          <p:spPr>
            <a:xfrm>
              <a:off x="-2801" y="4161"/>
              <a:ext cx="6089" cy="2359"/>
            </a:xfrm>
            <a:prstGeom prst="rect">
              <a:avLst/>
            </a:prstGeom>
          </p:spPr>
        </p:pic>
        <p:pic>
          <p:nvPicPr>
            <p:cNvPr id="11" name="图片 10"/>
            <p:cNvPicPr>
              <a:picLocks noChangeAspect="1"/>
            </p:cNvPicPr>
            <p:nvPr/>
          </p:nvPicPr>
          <p:blipFill>
            <a:blip r:embed="rId6"/>
            <a:srcRect l="42777" t="36160" r="8945" b="54084"/>
            <a:stretch>
              <a:fillRect/>
            </a:stretch>
          </p:blipFill>
          <p:spPr>
            <a:xfrm>
              <a:off x="-1884" y="7955"/>
              <a:ext cx="4256" cy="1394"/>
            </a:xfrm>
            <a:prstGeom prst="rect">
              <a:avLst/>
            </a:prstGeom>
          </p:spPr>
        </p:pic>
        <p:cxnSp>
          <p:nvCxnSpPr>
            <p:cNvPr id="12" name="直接箭头连接符 11"/>
            <p:cNvCxnSpPr>
              <a:stCxn id="10" idx="2"/>
              <a:endCxn id="11" idx="0"/>
            </p:cNvCxnSpPr>
            <p:nvPr/>
          </p:nvCxnSpPr>
          <p:spPr>
            <a:xfrm>
              <a:off x="244" y="6520"/>
              <a:ext cx="0" cy="1434"/>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sp>
          <p:nvSpPr>
            <p:cNvPr id="43" name="矩形 42">
              <a:hlinkClick r:id="rId7" action="ppaction://hlinksldjump"/>
            </p:cNvPr>
            <p:cNvSpPr/>
            <p:nvPr/>
          </p:nvSpPr>
          <p:spPr>
            <a:xfrm>
              <a:off x="-2435" y="6682"/>
              <a:ext cx="2613" cy="1112"/>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glycogen phosphorylase</a:t>
              </a:r>
              <a:endParaRPr kumimoji="1" lang="en-US" altLang="zh-CN" b="1" dirty="0">
                <a:solidFill>
                  <a:schemeClr val="accent1"/>
                </a:solidFill>
                <a:latin typeface="Times New Roman" panose="02020503050405090304" pitchFamily="18" charset="0"/>
                <a:cs typeface="Times New Roman" panose="02020503050405090304" pitchFamily="18" charset="0"/>
                <a:hlinkClick r:id="rId7" action="ppaction://hlinksldjump"/>
              </a:endParaRPr>
            </a:p>
          </p:txBody>
        </p:sp>
        <p:grpSp>
          <p:nvGrpSpPr>
            <p:cNvPr id="19" name="组合 18"/>
            <p:cNvGrpSpPr/>
            <p:nvPr/>
          </p:nvGrpSpPr>
          <p:grpSpPr>
            <a:xfrm>
              <a:off x="4225" y="5071"/>
              <a:ext cx="4409" cy="4129"/>
              <a:chOff x="20465" y="3503"/>
              <a:chExt cx="4308" cy="3803"/>
            </a:xfrm>
          </p:grpSpPr>
          <p:pic>
            <p:nvPicPr>
              <p:cNvPr id="13" name="图片 12"/>
              <p:cNvPicPr>
                <a:picLocks noChangeAspect="1"/>
              </p:cNvPicPr>
              <p:nvPr/>
            </p:nvPicPr>
            <p:blipFill>
              <a:blip r:embed="rId8"/>
              <a:srcRect l="7495"/>
              <a:stretch>
                <a:fillRect/>
              </a:stretch>
            </p:blipFill>
            <p:spPr>
              <a:xfrm>
                <a:off x="20465" y="4267"/>
                <a:ext cx="3461" cy="2444"/>
              </a:xfrm>
              <a:prstGeom prst="rect">
                <a:avLst/>
              </a:prstGeom>
            </p:spPr>
          </p:pic>
          <p:sp>
            <p:nvSpPr>
              <p:cNvPr id="15" name="矩形 14"/>
              <p:cNvSpPr/>
              <p:nvPr/>
            </p:nvSpPr>
            <p:spPr>
              <a:xfrm>
                <a:off x="23379" y="3503"/>
                <a:ext cx="1394" cy="136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45" name="矩形 44"/>
              <p:cNvSpPr/>
              <p:nvPr/>
            </p:nvSpPr>
            <p:spPr>
              <a:xfrm>
                <a:off x="23005" y="6296"/>
                <a:ext cx="1301" cy="10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grpSp>
        <p:cxnSp>
          <p:nvCxnSpPr>
            <p:cNvPr id="18" name="曲线连接符 17"/>
            <p:cNvCxnSpPr>
              <a:stCxn id="10" idx="2"/>
              <a:endCxn id="13" idx="2"/>
            </p:cNvCxnSpPr>
            <p:nvPr/>
          </p:nvCxnSpPr>
          <p:spPr>
            <a:xfrm rot="5400000" flipV="1">
              <a:off x="2103" y="4661"/>
              <a:ext cx="2034" cy="5752"/>
            </a:xfrm>
            <a:prstGeom prst="curvedConnector3">
              <a:avLst>
                <a:gd name="adj1" fmla="val 120140"/>
              </a:avLst>
            </a:prstGeom>
            <a:ln w="12700" cmpd="sng">
              <a:tailEnd type="arrow"/>
            </a:ln>
          </p:spPr>
          <p:style>
            <a:lnRef idx="1">
              <a:schemeClr val="dk1"/>
            </a:lnRef>
            <a:fillRef idx="0">
              <a:schemeClr val="dk1"/>
            </a:fillRef>
            <a:effectRef idx="0">
              <a:schemeClr val="dk1"/>
            </a:effectRef>
            <a:fontRef idx="minor">
              <a:schemeClr val="tx1"/>
            </a:fontRef>
          </p:style>
        </p:cxnSp>
        <p:pic>
          <p:nvPicPr>
            <p:cNvPr id="22" name="图片 21"/>
            <p:cNvPicPr>
              <a:picLocks noChangeAspect="1"/>
            </p:cNvPicPr>
            <p:nvPr/>
          </p:nvPicPr>
          <p:blipFill>
            <a:blip r:embed="rId9"/>
            <a:stretch>
              <a:fillRect/>
            </a:stretch>
          </p:blipFill>
          <p:spPr>
            <a:xfrm>
              <a:off x="-2989" y="10867"/>
              <a:ext cx="6468" cy="1281"/>
            </a:xfrm>
            <a:prstGeom prst="rect">
              <a:avLst/>
            </a:prstGeom>
          </p:spPr>
        </p:pic>
      </p:grpSp>
      <p:grpSp>
        <p:nvGrpSpPr>
          <p:cNvPr id="48" name="组合 47"/>
          <p:cNvGrpSpPr/>
          <p:nvPr/>
        </p:nvGrpSpPr>
        <p:grpSpPr>
          <a:xfrm>
            <a:off x="2099" y="2825843"/>
            <a:ext cx="5849295" cy="3764299"/>
            <a:chOff x="15803" y="266"/>
            <a:chExt cx="9001" cy="5460"/>
          </a:xfrm>
        </p:grpSpPr>
        <p:pic>
          <p:nvPicPr>
            <p:cNvPr id="37" name="图片 36"/>
            <p:cNvPicPr>
              <a:picLocks noChangeAspect="1"/>
            </p:cNvPicPr>
            <p:nvPr/>
          </p:nvPicPr>
          <p:blipFill>
            <a:blip r:embed="rId10"/>
            <a:stretch>
              <a:fillRect/>
            </a:stretch>
          </p:blipFill>
          <p:spPr>
            <a:xfrm>
              <a:off x="16692" y="4966"/>
              <a:ext cx="6132" cy="760"/>
            </a:xfrm>
            <a:prstGeom prst="rect">
              <a:avLst/>
            </a:prstGeom>
          </p:spPr>
        </p:pic>
        <p:grpSp>
          <p:nvGrpSpPr>
            <p:cNvPr id="39" name="组合 38"/>
            <p:cNvGrpSpPr/>
            <p:nvPr/>
          </p:nvGrpSpPr>
          <p:grpSpPr>
            <a:xfrm>
              <a:off x="15803" y="3296"/>
              <a:ext cx="8462" cy="1505"/>
              <a:chOff x="15802" y="718"/>
              <a:chExt cx="8462" cy="1505"/>
            </a:xfrm>
          </p:grpSpPr>
          <p:cxnSp>
            <p:nvCxnSpPr>
              <p:cNvPr id="40" name="直接箭头连接符 39"/>
              <p:cNvCxnSpPr>
                <a:stCxn id="22" idx="2"/>
              </p:cNvCxnSpPr>
              <p:nvPr/>
            </p:nvCxnSpPr>
            <p:spPr>
              <a:xfrm flipH="1">
                <a:off x="19246" y="718"/>
                <a:ext cx="15" cy="150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sp>
            <p:nvSpPr>
              <p:cNvPr id="41" name="矩形 40">
                <a:hlinkClick r:id="rId5" action="ppaction://hlinksldjump"/>
              </p:cNvPr>
              <p:cNvSpPr/>
              <p:nvPr/>
            </p:nvSpPr>
            <p:spPr>
              <a:xfrm>
                <a:off x="19289" y="1412"/>
                <a:ext cx="4975" cy="534"/>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debranching enzyme</a:t>
                </a:r>
              </a:p>
            </p:txBody>
          </p:sp>
          <p:sp>
            <p:nvSpPr>
              <p:cNvPr id="42" name="矩形 41">
                <a:hlinkClick r:id="rId4" action="ppaction://hlinksldjump"/>
              </p:cNvPr>
              <p:cNvSpPr/>
              <p:nvPr/>
            </p:nvSpPr>
            <p:spPr>
              <a:xfrm>
                <a:off x="15802" y="1412"/>
                <a:ext cx="3487" cy="534"/>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(glucosidase activity)</a:t>
                </a:r>
              </a:p>
            </p:txBody>
          </p:sp>
        </p:grpSp>
        <p:cxnSp>
          <p:nvCxnSpPr>
            <p:cNvPr id="47" name="曲线连接符 46"/>
            <p:cNvCxnSpPr/>
            <p:nvPr/>
          </p:nvCxnSpPr>
          <p:spPr>
            <a:xfrm rot="5400000" flipH="1" flipV="1">
              <a:off x="20532" y="-976"/>
              <a:ext cx="3030" cy="5514"/>
            </a:xfrm>
            <a:prstGeom prst="curvedConnector3">
              <a:avLst>
                <a:gd name="adj1" fmla="val -11379"/>
              </a:avLst>
            </a:prstGeom>
            <a:ln w="12700" cmpd="sng">
              <a:tailEnd type="arrow"/>
            </a:ln>
          </p:spPr>
          <p:style>
            <a:lnRef idx="1">
              <a:schemeClr val="dk1"/>
            </a:lnRef>
            <a:fillRef idx="0">
              <a:schemeClr val="dk1"/>
            </a:fillRef>
            <a:effectRef idx="0">
              <a:schemeClr val="dk1"/>
            </a:effectRef>
            <a:fontRef idx="minor">
              <a:schemeClr val="tx1"/>
            </a:fontRef>
          </p:style>
        </p:cxnSp>
      </p:grpSp>
      <p:pic>
        <p:nvPicPr>
          <p:cNvPr id="50" name="图片 49"/>
          <p:cNvPicPr>
            <a:picLocks noChangeAspect="1"/>
          </p:cNvPicPr>
          <p:nvPr/>
        </p:nvPicPr>
        <p:blipFill>
          <a:blip r:embed="rId11"/>
          <a:stretch>
            <a:fillRect/>
          </a:stretch>
        </p:blipFill>
        <p:spPr>
          <a:xfrm>
            <a:off x="9917430" y="1202690"/>
            <a:ext cx="2032000" cy="1651000"/>
          </a:xfrm>
          <a:prstGeom prst="rect">
            <a:avLst/>
          </a:prstGeom>
        </p:spPr>
      </p:pic>
      <p:cxnSp>
        <p:nvCxnSpPr>
          <p:cNvPr id="51" name="直接箭头连接符 50"/>
          <p:cNvCxnSpPr>
            <a:stCxn id="13" idx="3"/>
            <a:endCxn id="50" idx="1"/>
          </p:cNvCxnSpPr>
          <p:nvPr/>
        </p:nvCxnSpPr>
        <p:spPr>
          <a:xfrm flipV="1">
            <a:off x="6936105" y="2028190"/>
            <a:ext cx="2981325" cy="26670"/>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sp>
        <p:nvSpPr>
          <p:cNvPr id="52" name="矩形 51">
            <a:hlinkClick r:id="rId12" action="ppaction://hlinksldjump"/>
          </p:cNvPr>
          <p:cNvSpPr/>
          <p:nvPr/>
        </p:nvSpPr>
        <p:spPr>
          <a:xfrm>
            <a:off x="7178675" y="1659890"/>
            <a:ext cx="2495550" cy="36830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phosphoglucomutase</a:t>
            </a:r>
          </a:p>
        </p:txBody>
      </p:sp>
      <p:sp>
        <p:nvSpPr>
          <p:cNvPr id="56" name="文本框 55"/>
          <p:cNvSpPr txBox="1"/>
          <p:nvPr/>
        </p:nvSpPr>
        <p:spPr>
          <a:xfrm>
            <a:off x="9819640" y="834390"/>
            <a:ext cx="2227580" cy="368300"/>
          </a:xfrm>
          <a:prstGeom prst="rect">
            <a:avLst/>
          </a:prstGeom>
          <a:noFill/>
        </p:spPr>
        <p:txBody>
          <a:bodyPr wrap="none" rtlCol="0">
            <a:spAutoFit/>
          </a:bodyPr>
          <a:lstStyle/>
          <a:p>
            <a:pPr algn="ctr"/>
            <a:r>
              <a:rPr kumimoji="1" lang="en-US" altLang="zh-CN" b="1" dirty="0">
                <a:latin typeface="Times New Roman" panose="02020503050405090304" pitchFamily="18" charset="0"/>
                <a:cs typeface="Times New Roman" panose="02020503050405090304" pitchFamily="18" charset="0"/>
              </a:rPr>
              <a:t>Glucose-6-phosphate</a:t>
            </a:r>
          </a:p>
        </p:txBody>
      </p:sp>
      <p:cxnSp>
        <p:nvCxnSpPr>
          <p:cNvPr id="61" name="曲线连接符 60"/>
          <p:cNvCxnSpPr/>
          <p:nvPr/>
        </p:nvCxnSpPr>
        <p:spPr>
          <a:xfrm rot="10800000" flipV="1">
            <a:off x="7106920" y="2428875"/>
            <a:ext cx="2809875" cy="1306195"/>
          </a:xfrm>
          <a:prstGeom prst="curvedConnector3">
            <a:avLst>
              <a:gd name="adj1" fmla="val 99819"/>
            </a:avLst>
          </a:prstGeom>
          <a:ln w="12700" cmpd="sng">
            <a:tailEnd type="arrow"/>
          </a:ln>
        </p:spPr>
        <p:style>
          <a:lnRef idx="1">
            <a:schemeClr val="dk1"/>
          </a:lnRef>
          <a:fillRef idx="0">
            <a:schemeClr val="dk1"/>
          </a:fillRef>
          <a:effectRef idx="0">
            <a:schemeClr val="dk1"/>
          </a:effectRef>
          <a:fontRef idx="minor">
            <a:schemeClr val="tx1"/>
          </a:fontRef>
        </p:style>
      </p:cxnSp>
      <p:sp>
        <p:nvSpPr>
          <p:cNvPr id="62" name="文本框 61"/>
          <p:cNvSpPr txBox="1"/>
          <p:nvPr/>
        </p:nvSpPr>
        <p:spPr>
          <a:xfrm>
            <a:off x="4729480" y="915035"/>
            <a:ext cx="2227580" cy="368300"/>
          </a:xfrm>
          <a:prstGeom prst="rect">
            <a:avLst/>
          </a:prstGeom>
          <a:noFill/>
        </p:spPr>
        <p:txBody>
          <a:bodyPr wrap="none" rtlCol="0">
            <a:spAutoFit/>
          </a:bodyPr>
          <a:lstStyle/>
          <a:p>
            <a:pPr algn="ctr"/>
            <a:r>
              <a:rPr kumimoji="1" lang="en-US" altLang="zh-CN" b="1" dirty="0">
                <a:latin typeface="Times New Roman" panose="02020503050405090304" pitchFamily="18" charset="0"/>
                <a:cs typeface="Times New Roman" panose="02020503050405090304" pitchFamily="18" charset="0"/>
              </a:rPr>
              <a:t>Glucose-1-phosphate</a:t>
            </a:r>
          </a:p>
        </p:txBody>
      </p:sp>
      <p:pic>
        <p:nvPicPr>
          <p:cNvPr id="63" name="图片 62"/>
          <p:cNvPicPr>
            <a:picLocks noChangeAspect="1"/>
          </p:cNvPicPr>
          <p:nvPr/>
        </p:nvPicPr>
        <p:blipFill>
          <a:blip r:embed="rId13"/>
          <a:srcRect t="11993" r="-2526"/>
          <a:stretch>
            <a:fillRect/>
          </a:stretch>
        </p:blipFill>
        <p:spPr>
          <a:xfrm>
            <a:off x="7728585" y="3670935"/>
            <a:ext cx="1752600" cy="499745"/>
          </a:xfrm>
          <a:prstGeom prst="rect">
            <a:avLst/>
          </a:prstGeom>
        </p:spPr>
      </p:pic>
      <p:sp>
        <p:nvSpPr>
          <p:cNvPr id="64" name="矩形 63">
            <a:hlinkClick r:id="rId14" action="ppaction://hlinksldjump"/>
          </p:cNvPr>
          <p:cNvSpPr/>
          <p:nvPr/>
        </p:nvSpPr>
        <p:spPr>
          <a:xfrm>
            <a:off x="7324090" y="3686175"/>
            <a:ext cx="2495550" cy="368300"/>
          </a:xfrm>
          <a:prstGeom prst="rect">
            <a:avLst/>
          </a:prstGeom>
          <a:noFill/>
        </p:spPr>
        <p:txBody>
          <a:bodyPr wrap="square" rtlCol="0">
            <a:spAutoFit/>
          </a:bodyPr>
          <a:lstStyle/>
          <a:p>
            <a:r>
              <a:rPr kumimoji="1" lang="en-US" altLang="zh-CN" b="1" dirty="0">
                <a:solidFill>
                  <a:schemeClr val="accent1"/>
                </a:solidFill>
                <a:latin typeface="Times New Roman" panose="02020503050405090304" pitchFamily="18" charset="0"/>
                <a:cs typeface="Times New Roman" panose="02020503050405090304" pitchFamily="18" charset="0"/>
              </a:rPr>
              <a:t>Glucose-6-phosphotase</a:t>
            </a:r>
          </a:p>
        </p:txBody>
      </p:sp>
      <p:cxnSp>
        <p:nvCxnSpPr>
          <p:cNvPr id="65" name="直接连接符 64"/>
          <p:cNvCxnSpPr>
            <a:stCxn id="64" idx="2"/>
          </p:cNvCxnSpPr>
          <p:nvPr/>
        </p:nvCxnSpPr>
        <p:spPr>
          <a:xfrm flipH="1">
            <a:off x="8110220" y="4054475"/>
            <a:ext cx="461645" cy="11557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20</a:t>
            </a:fld>
            <a:endParaRPr kumimoji="1" lang="zh-CN" altLang="en-US"/>
          </a:p>
        </p:txBody>
      </p:sp>
      <p:sp>
        <p:nvSpPr>
          <p:cNvPr id="3" name="文本框 2"/>
          <p:cNvSpPr txBox="1"/>
          <p:nvPr/>
        </p:nvSpPr>
        <p:spPr>
          <a:xfrm>
            <a:off x="4244390" y="-24384"/>
            <a:ext cx="370332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Formation of citrate</a:t>
            </a:r>
          </a:p>
        </p:txBody>
      </p:sp>
      <p:pic>
        <p:nvPicPr>
          <p:cNvPr id="4" name="图片 3"/>
          <p:cNvPicPr>
            <a:picLocks noChangeAspect="1"/>
          </p:cNvPicPr>
          <p:nvPr/>
        </p:nvPicPr>
        <p:blipFill>
          <a:blip r:embed="rId3"/>
          <a:srcRect l="4828" t="5850" b="1248"/>
          <a:stretch>
            <a:fillRect/>
          </a:stretch>
        </p:blipFill>
        <p:spPr>
          <a:xfrm>
            <a:off x="8610600" y="474980"/>
            <a:ext cx="3604895" cy="6383020"/>
          </a:xfrm>
          <a:prstGeom prst="rect">
            <a:avLst/>
          </a:prstGeom>
        </p:spPr>
      </p:pic>
      <p:pic>
        <p:nvPicPr>
          <p:cNvPr id="5" name="图片 4"/>
          <p:cNvPicPr>
            <a:picLocks noChangeAspect="1"/>
          </p:cNvPicPr>
          <p:nvPr/>
        </p:nvPicPr>
        <p:blipFill>
          <a:blip r:embed="rId4"/>
          <a:srcRect l="3595" t="4627" r="1347" b="2522"/>
          <a:stretch>
            <a:fillRect/>
          </a:stretch>
        </p:blipFill>
        <p:spPr>
          <a:xfrm>
            <a:off x="2135505" y="4372610"/>
            <a:ext cx="4765675" cy="2485390"/>
          </a:xfrm>
          <a:prstGeom prst="rect">
            <a:avLst/>
          </a:prstGeom>
        </p:spPr>
      </p:pic>
      <p:sp>
        <p:nvSpPr>
          <p:cNvPr id="6" name="文本框 5"/>
          <p:cNvSpPr txBox="1"/>
          <p:nvPr/>
        </p:nvSpPr>
        <p:spPr>
          <a:xfrm>
            <a:off x="133350" y="559435"/>
            <a:ext cx="8611870" cy="3815080"/>
          </a:xfrm>
          <a:prstGeom prst="rect">
            <a:avLst/>
          </a:prstGeom>
          <a:noFill/>
        </p:spPr>
        <p:txBody>
          <a:bodyPr wrap="square" rtlCol="0">
            <a:spAutoFit/>
          </a:bodyPr>
          <a:lstStyle/>
          <a:p>
            <a:pPr marL="342900" indent="-342900" algn="l">
              <a:buFont typeface="Arial" panose="020B0604020202090204" pitchFamily="34" charset="0"/>
              <a:buChar char="•"/>
            </a:pPr>
            <a:r>
              <a:rPr kumimoji="1" lang="en-US" altLang="zh-CN" sz="2200" b="1" dirty="0">
                <a:solidFill>
                  <a:srgbClr val="C00000"/>
                </a:solidFill>
                <a:latin typeface="Times New Roman" panose="02020503050405090304" pitchFamily="18" charset="0"/>
                <a:cs typeface="Times New Roman" panose="02020503050405090304" pitchFamily="18" charset="0"/>
              </a:rPr>
              <a:t>Irreversible</a:t>
            </a:r>
            <a:r>
              <a:rPr kumimoji="1" lang="en-US" altLang="zh-CN" sz="2200" b="1" dirty="0">
                <a:latin typeface="Times New Roman" panose="02020503050405090304" pitchFamily="18" charset="0"/>
                <a:cs typeface="Times New Roman" panose="02020503050405090304" pitchFamily="18" charset="0"/>
              </a:rPr>
              <a:t> (the first regulation site in citric acid cycle)</a:t>
            </a:r>
          </a:p>
          <a:p>
            <a:pPr marL="342900" indent="-342900" algn="l">
              <a:buFont typeface="Arial" panose="020B0604020202090204" pitchFamily="34" charset="0"/>
              <a:buChar char="•"/>
            </a:pPr>
            <a:endParaRPr kumimoji="1" lang="zh-CN" altLang="en-US" sz="22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r>
              <a:rPr kumimoji="1" lang="en-US" altLang="zh-CN" sz="2200" b="1" dirty="0">
                <a:solidFill>
                  <a:srgbClr val="C00000"/>
                </a:solidFill>
                <a:latin typeface="Times New Roman" panose="02020503050405090304" pitchFamily="18" charset="0"/>
                <a:cs typeface="Times New Roman" panose="02020503050405090304" pitchFamily="18" charset="0"/>
              </a:rPr>
              <a:t>2C+4C=6C</a:t>
            </a:r>
            <a:r>
              <a:rPr kumimoji="1" lang="en-US" altLang="zh-CN" sz="2200" b="1" dirty="0">
                <a:latin typeface="Times New Roman" panose="02020503050405090304" pitchFamily="18" charset="0"/>
                <a:cs typeface="Times New Roman" panose="02020503050405090304" pitchFamily="18" charset="0"/>
              </a:rPr>
              <a:t>.   The methyl carbon of the acetyl-CoA is joint to the carbonyl carbon(C-2) of the oxaloacetate. In other words, C1 and C2 of the newly formed citrate molecule is from acetyl-CoA.</a:t>
            </a:r>
          </a:p>
          <a:p>
            <a:pPr marL="342900" indent="-342900" algn="l">
              <a:buFont typeface="Arial" panose="020B0604020202090204" pitchFamily="34" charset="0"/>
              <a:buChar char="•"/>
            </a:pPr>
            <a:endParaRPr kumimoji="1" lang="en-US" altLang="zh-CN" sz="22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r>
              <a:rPr kumimoji="1" lang="en-US" altLang="zh-CN" sz="2200" b="1" dirty="0">
                <a:latin typeface="Times New Roman" panose="02020503050405090304" pitchFamily="18" charset="0"/>
                <a:cs typeface="Times New Roman" panose="02020503050405090304" pitchFamily="18" charset="0"/>
              </a:rPr>
              <a:t>The large free energy change is essential to the reaction, as [oxaloacetate] is really low.</a:t>
            </a:r>
          </a:p>
          <a:p>
            <a:pPr indent="0" algn="l">
              <a:buFont typeface="Arial" panose="020B0604020202090204" pitchFamily="34" charset="0"/>
              <a:buNone/>
            </a:pPr>
            <a:endParaRPr kumimoji="1" lang="en-US" altLang="zh-CN" sz="22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r>
              <a:rPr kumimoji="1" lang="en-US" altLang="zh-CN" sz="2200" b="1" dirty="0">
                <a:latin typeface="Times New Roman" panose="02020503050405090304" pitchFamily="18" charset="0"/>
                <a:cs typeface="Times New Roman" panose="02020503050405090304" pitchFamily="18" charset="0"/>
              </a:rPr>
              <a:t>Catalyzing mechanism: oxaloacetate binds to the enzyme first, creating a binding site for acetyl-CoA.</a:t>
            </a:r>
          </a:p>
        </p:txBody>
      </p:sp>
      <p:sp>
        <p:nvSpPr>
          <p:cNvPr id="8" name="操作按钮: 后退或上一个 7">
            <a:hlinkClick r:id="rId5" action="ppaction://hlinksldjump" highlightClick="1"/>
            <a:extLst>
              <a:ext uri="{FF2B5EF4-FFF2-40B4-BE49-F238E27FC236}">
                <a16:creationId xmlns:a16="http://schemas.microsoft.com/office/drawing/2014/main" id="{A8F2EF26-081B-CA46-A2D0-86B965CD82C8}"/>
              </a:ext>
            </a:extLst>
          </p:cNvPr>
          <p:cNvSpPr/>
          <p:nvPr/>
        </p:nvSpPr>
        <p:spPr>
          <a:xfrm>
            <a:off x="118534"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21</a:t>
            </a:fld>
            <a:endParaRPr kumimoji="1" lang="zh-CN" altLang="en-US"/>
          </a:p>
        </p:txBody>
      </p:sp>
      <p:sp>
        <p:nvSpPr>
          <p:cNvPr id="3" name="文本框 2"/>
          <p:cNvSpPr txBox="1"/>
          <p:nvPr/>
        </p:nvSpPr>
        <p:spPr>
          <a:xfrm>
            <a:off x="2635300" y="-24384"/>
            <a:ext cx="692150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Oxidative decarboxylation of isocitrate</a:t>
            </a:r>
          </a:p>
        </p:txBody>
      </p:sp>
      <p:pic>
        <p:nvPicPr>
          <p:cNvPr id="4" name="图片 3"/>
          <p:cNvPicPr>
            <a:picLocks noChangeAspect="1"/>
          </p:cNvPicPr>
          <p:nvPr/>
        </p:nvPicPr>
        <p:blipFill>
          <a:blip r:embed="rId3"/>
          <a:stretch>
            <a:fillRect/>
          </a:stretch>
        </p:blipFill>
        <p:spPr>
          <a:xfrm>
            <a:off x="638810" y="4030980"/>
            <a:ext cx="9664065" cy="2689860"/>
          </a:xfrm>
          <a:prstGeom prst="rect">
            <a:avLst/>
          </a:prstGeom>
        </p:spPr>
      </p:pic>
      <p:sp>
        <p:nvSpPr>
          <p:cNvPr id="5" name="文本框 4"/>
          <p:cNvSpPr txBox="1"/>
          <p:nvPr/>
        </p:nvSpPr>
        <p:spPr>
          <a:xfrm>
            <a:off x="1035685" y="1017270"/>
            <a:ext cx="9833610" cy="2984500"/>
          </a:xfrm>
          <a:prstGeom prst="rect">
            <a:avLst/>
          </a:prstGeom>
          <a:noFill/>
        </p:spPr>
        <p:txBody>
          <a:bodyPr wrap="square" rtlCol="0">
            <a:spAutoFit/>
          </a:bodyPr>
          <a:lstStyle/>
          <a:p>
            <a:pPr marL="342900" indent="-342900" algn="l">
              <a:buFont typeface="Arial" panose="020B0604020202090204" pitchFamily="34" charset="0"/>
              <a:buChar char="•"/>
            </a:pPr>
            <a:r>
              <a:rPr kumimoji="1" lang="en-US" altLang="zh-CN" sz="2400" b="1" dirty="0">
                <a:solidFill>
                  <a:srgbClr val="C00000"/>
                </a:solidFill>
                <a:latin typeface="Times New Roman" panose="02020503050405090304" pitchFamily="18" charset="0"/>
                <a:cs typeface="Times New Roman" panose="02020503050405090304" pitchFamily="18" charset="0"/>
              </a:rPr>
              <a:t>6C-1C = 5C.</a:t>
            </a:r>
            <a:endParaRPr kumimoji="1" lang="en-US" altLang="zh-CN" sz="2400" b="1" dirty="0">
              <a:latin typeface="Times New Roman" panose="02020503050405090304" pitchFamily="18" charset="0"/>
              <a:cs typeface="Times New Roman" panose="02020503050405090304" pitchFamily="18" charset="0"/>
            </a:endParaRPr>
          </a:p>
          <a:p>
            <a:pPr indent="0" algn="l">
              <a:buFont typeface="Arial" panose="020B0604020202090204" pitchFamily="34" charset="0"/>
              <a:buNone/>
            </a:pPr>
            <a:r>
              <a:rPr kumimoji="1" lang="en-US" altLang="zh-CN" sz="2400" b="1" dirty="0">
                <a:latin typeface="Times New Roman" panose="02020503050405090304" pitchFamily="18" charset="0"/>
                <a:cs typeface="Times New Roman" panose="02020503050405090304" pitchFamily="18" charset="0"/>
              </a:rPr>
              <a:t>     First decarboxylation reaction in citric acid cycle, generating a NADH.</a:t>
            </a:r>
          </a:p>
          <a:p>
            <a:pPr indent="0" algn="l">
              <a:buFont typeface="Arial" panose="020B0604020202090204" pitchFamily="34" charset="0"/>
              <a:buNone/>
            </a:pPr>
            <a:endParaRPr kumimoji="1" lang="en-US" altLang="zh-CN" sz="24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Catalyzed by isocitrate dehydrogenase, assisted by inorganic ion Mn2+.</a:t>
            </a:r>
          </a:p>
          <a:p>
            <a:pPr marL="342900" indent="-34290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There're two isoenzymes of isocitrate dehydrogenase in vivo, one using NAD+ as oxidative reagent, the other using NADP+.</a:t>
            </a:r>
            <a:endParaRPr kumimoji="1" lang="en-US" altLang="zh-CN" sz="2000" b="1" dirty="0">
              <a:latin typeface="Times New Roman" panose="02020503050405090304" pitchFamily="18" charset="0"/>
              <a:cs typeface="Times New Roman" panose="02020503050405090304" pitchFamily="18" charset="0"/>
            </a:endParaRPr>
          </a:p>
          <a:p>
            <a:pPr marL="342900" indent="-34290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p:txBody>
      </p:sp>
      <p:sp>
        <p:nvSpPr>
          <p:cNvPr id="7" name="操作按钮: 后退或上一个 6">
            <a:hlinkClick r:id="rId4" action="ppaction://hlinksldjump" highlightClick="1"/>
            <a:extLst>
              <a:ext uri="{FF2B5EF4-FFF2-40B4-BE49-F238E27FC236}">
                <a16:creationId xmlns:a16="http://schemas.microsoft.com/office/drawing/2014/main" id="{336A016D-2139-9845-8674-52A5BFDE6EFB}"/>
              </a:ext>
            </a:extLst>
          </p:cNvPr>
          <p:cNvSpPr/>
          <p:nvPr/>
        </p:nvSpPr>
        <p:spPr>
          <a:xfrm>
            <a:off x="129771" y="610076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22</a:t>
            </a:fld>
            <a:endParaRPr kumimoji="1" lang="zh-CN" altLang="en-US"/>
          </a:p>
        </p:txBody>
      </p:sp>
      <p:sp>
        <p:nvSpPr>
          <p:cNvPr id="3" name="文本框 2"/>
          <p:cNvSpPr txBox="1"/>
          <p:nvPr/>
        </p:nvSpPr>
        <p:spPr>
          <a:xfrm>
            <a:off x="2089517" y="-24384"/>
            <a:ext cx="801306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Oxidative decarboxylation of ɑ-ketoglutarate</a:t>
            </a:r>
            <a:endParaRPr kumimoji="1" lang="en-US" altLang="zh-CN" sz="3200" b="1" dirty="0">
              <a:solidFill>
                <a:srgbClr val="0070C0"/>
              </a:solidFill>
              <a:latin typeface="Arial" panose="020B0604020202090204" pitchFamily="34" charset="0"/>
              <a:cs typeface="Arial" panose="020B0604020202090204" pitchFamily="34" charset="0"/>
            </a:endParaRPr>
          </a:p>
        </p:txBody>
      </p:sp>
      <p:pic>
        <p:nvPicPr>
          <p:cNvPr id="4" name="图片 3"/>
          <p:cNvPicPr>
            <a:picLocks noChangeAspect="1"/>
          </p:cNvPicPr>
          <p:nvPr/>
        </p:nvPicPr>
        <p:blipFill>
          <a:blip r:embed="rId3"/>
          <a:srcRect l="3286" r="1267"/>
          <a:stretch>
            <a:fillRect/>
          </a:stretch>
        </p:blipFill>
        <p:spPr>
          <a:xfrm>
            <a:off x="154940" y="760095"/>
            <a:ext cx="5864225" cy="2297430"/>
          </a:xfrm>
          <a:prstGeom prst="rect">
            <a:avLst/>
          </a:prstGeom>
        </p:spPr>
      </p:pic>
      <p:sp>
        <p:nvSpPr>
          <p:cNvPr id="5" name="文本框 4"/>
          <p:cNvSpPr txBox="1"/>
          <p:nvPr/>
        </p:nvSpPr>
        <p:spPr>
          <a:xfrm>
            <a:off x="81915" y="3434715"/>
            <a:ext cx="11831320" cy="3415030"/>
          </a:xfrm>
          <a:prstGeom prst="rect">
            <a:avLst/>
          </a:prstGeom>
          <a:noFill/>
        </p:spPr>
        <p:txBody>
          <a:bodyPr wrap="square" rtlCol="0">
            <a:spAutoFit/>
          </a:bodyPr>
          <a:lstStyle/>
          <a:p>
            <a:pPr marL="285750" indent="-285750" algn="l">
              <a:lnSpc>
                <a:spcPct val="100000"/>
              </a:lnSpc>
              <a:buFont typeface="Arial" panose="020B0604020202090204" pitchFamily="34" charset="0"/>
              <a:buChar char="•"/>
            </a:pPr>
            <a:r>
              <a:rPr kumimoji="1" lang="en-US" altLang="zh-CN" sz="2400" b="1" dirty="0">
                <a:solidFill>
                  <a:srgbClr val="C00000"/>
                </a:solidFill>
                <a:latin typeface="Times New Roman" panose="02020503050405090304" pitchFamily="18" charset="0"/>
                <a:cs typeface="Times New Roman" panose="02020503050405090304" pitchFamily="18" charset="0"/>
              </a:rPr>
              <a:t>Irreversible</a:t>
            </a:r>
            <a:endParaRPr kumimoji="1" lang="en-US" altLang="zh-CN" sz="2400" b="1" dirty="0">
              <a:latin typeface="Times New Roman" panose="02020503050405090304" pitchFamily="18" charset="0"/>
              <a:cs typeface="Times New Roman" panose="02020503050405090304" pitchFamily="18" charset="0"/>
            </a:endParaRPr>
          </a:p>
          <a:p>
            <a:pPr marL="285750" indent="-285750" algn="l">
              <a:lnSpc>
                <a:spcPct val="100000"/>
              </a:lnSpc>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second </a:t>
            </a:r>
            <a:r>
              <a:rPr kumimoji="1" lang="en-US" altLang="zh-CN" sz="2400" b="1" dirty="0">
                <a:solidFill>
                  <a:srgbClr val="C00000"/>
                </a:solidFill>
                <a:latin typeface="Times New Roman" panose="02020503050405090304" pitchFamily="18" charset="0"/>
                <a:cs typeface="Times New Roman" panose="02020503050405090304" pitchFamily="18" charset="0"/>
              </a:rPr>
              <a:t>decarboxylation</a:t>
            </a:r>
            <a:r>
              <a:rPr kumimoji="1" lang="en-US" altLang="zh-CN" sz="2400" b="1" dirty="0">
                <a:latin typeface="Times New Roman" panose="02020503050405090304" pitchFamily="18" charset="0"/>
                <a:cs typeface="Times New Roman" panose="02020503050405090304" pitchFamily="18" charset="0"/>
              </a:rPr>
              <a:t> reaction of citric acid cycle, generating a NADH.</a:t>
            </a:r>
          </a:p>
          <a:p>
            <a:pPr indent="0" algn="l">
              <a:lnSpc>
                <a:spcPct val="100000"/>
              </a:lnSpc>
              <a:buFont typeface="Arial" panose="020B0604020202090204" pitchFamily="34" charset="0"/>
              <a:buNone/>
            </a:pPr>
            <a:endParaRPr kumimoji="1" lang="en-US" altLang="zh-CN" sz="2400" b="1" dirty="0">
              <a:latin typeface="Times New Roman" panose="02020503050405090304" pitchFamily="18" charset="0"/>
              <a:cs typeface="Times New Roman" panose="02020503050405090304" pitchFamily="18" charset="0"/>
            </a:endParaRP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Catalyzed by a-ketoglutarate dehydrogenase complex, with NAD+ serving as electron acceptor and CoA-SH as succinyl group carrier.</a:t>
            </a:r>
          </a:p>
          <a:p>
            <a:pPr marL="285750" indent="-285750" algn="l">
              <a:lnSpc>
                <a:spcPct val="100000"/>
              </a:lnSpc>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lnSpc>
                <a:spcPct val="10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Energy released from oxidation is stored in the </a:t>
            </a:r>
            <a:r>
              <a:rPr kumimoji="1" lang="en-US" altLang="zh-CN" sz="2400" b="1" dirty="0">
                <a:solidFill>
                  <a:srgbClr val="C00000"/>
                </a:solidFill>
                <a:latin typeface="Times New Roman" panose="02020503050405090304" pitchFamily="18" charset="0"/>
                <a:cs typeface="Times New Roman" panose="02020503050405090304" pitchFamily="18" charset="0"/>
              </a:rPr>
              <a:t>thioester bond</a:t>
            </a:r>
            <a:r>
              <a:rPr kumimoji="1" lang="en-US" altLang="zh-CN" sz="2400" b="1" dirty="0">
                <a:latin typeface="Times New Roman" panose="02020503050405090304" pitchFamily="18" charset="0"/>
                <a:cs typeface="Times New Roman" panose="02020503050405090304" pitchFamily="18" charset="0"/>
              </a:rPr>
              <a:t> of succinyl group, which can be applied to the synthesis of ATP in the next reaction.</a:t>
            </a:r>
          </a:p>
        </p:txBody>
      </p:sp>
      <p:sp>
        <p:nvSpPr>
          <p:cNvPr id="6" name="文本框 5"/>
          <p:cNvSpPr txBox="1"/>
          <p:nvPr/>
        </p:nvSpPr>
        <p:spPr>
          <a:xfrm>
            <a:off x="6104255" y="1047115"/>
            <a:ext cx="6057900" cy="2241960"/>
          </a:xfrm>
          <a:prstGeom prst="rect">
            <a:avLst/>
          </a:prstGeom>
          <a:noFill/>
        </p:spPr>
        <p:txBody>
          <a:bodyPr wrap="square" rtlCol="0" anchor="t">
            <a:spAutoFit/>
          </a:bodyPr>
          <a:lstStyle/>
          <a:p>
            <a:pPr indent="0">
              <a:lnSpc>
                <a:spcPct val="150000"/>
              </a:lnSpc>
              <a:buFont typeface="Arial" panose="020B0604020202090204" pitchFamily="34" charset="0"/>
              <a:buNone/>
            </a:pPr>
            <a:r>
              <a:rPr kumimoji="1" lang="en-US" altLang="zh-CN" sz="2400" b="1" dirty="0">
                <a:solidFill>
                  <a:srgbClr val="0070C0"/>
                </a:solidFill>
                <a:latin typeface="Times New Roman" panose="02020503050405090304" pitchFamily="18" charset="0"/>
                <a:cs typeface="Times New Roman" panose="02020503050405090304" pitchFamily="18" charset="0"/>
                <a:sym typeface="+mn-ea"/>
              </a:rPr>
              <a:t>An typical example of divergent evolution</a:t>
            </a:r>
            <a:endParaRPr kumimoji="1" lang="en-US" altLang="zh-CN" sz="2400" b="1" dirty="0">
              <a:solidFill>
                <a:srgbClr val="0070C0"/>
              </a:solidFill>
              <a:latin typeface="Times New Roman" panose="02020503050405090304" pitchFamily="18" charset="0"/>
              <a:cs typeface="Times New Roman" panose="02020503050405090304" pitchFamily="18" charset="0"/>
            </a:endParaRPr>
          </a:p>
          <a:p>
            <a:pPr marL="285750" indent="-285750" algn="l">
              <a:lnSpc>
                <a:spcPct val="15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sym typeface="+mn-ea"/>
              </a:rPr>
              <a:t>a-ketoglutarate dehydrogenase complex</a:t>
            </a:r>
            <a:endParaRPr kumimoji="1" lang="en-US" altLang="zh-CN" sz="2400" b="1" dirty="0">
              <a:latin typeface="Times New Roman" panose="02020503050405090304" pitchFamily="18" charset="0"/>
              <a:cs typeface="Times New Roman" panose="02020503050405090304" pitchFamily="18" charset="0"/>
            </a:endParaRPr>
          </a:p>
          <a:p>
            <a:pPr marL="285750" indent="-285750" algn="l">
              <a:lnSpc>
                <a:spcPct val="15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sym typeface="+mn-ea"/>
              </a:rPr>
              <a:t>pyruvate dehydrogenase complex</a:t>
            </a:r>
          </a:p>
          <a:p>
            <a:pPr marL="285750" indent="-285750" algn="l">
              <a:lnSpc>
                <a:spcPct val="150000"/>
              </a:lnSpc>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sym typeface="+mn-ea"/>
              </a:rPr>
              <a:t>branched-chain a-keto acid dehydrogenase</a:t>
            </a:r>
            <a:endParaRPr kumimoji="1" lang="zh-CN" altLang="en-US" sz="2400" b="1" dirty="0">
              <a:latin typeface="Times New Roman" panose="02020503050405090304" pitchFamily="18" charset="0"/>
              <a:cs typeface="Times New Roman" panose="02020503050405090304" pitchFamily="18" charset="0"/>
            </a:endParaRPr>
          </a:p>
        </p:txBody>
      </p:sp>
      <p:sp>
        <p:nvSpPr>
          <p:cNvPr id="8" name="操作按钮: 后退或上一个 7">
            <a:hlinkClick r:id="rId4" action="ppaction://hlinksldjump" highlightClick="1"/>
            <a:extLst>
              <a:ext uri="{FF2B5EF4-FFF2-40B4-BE49-F238E27FC236}">
                <a16:creationId xmlns:a16="http://schemas.microsoft.com/office/drawing/2014/main" id="{336A016D-2139-9845-8674-52A5BFDE6EFB}"/>
              </a:ext>
            </a:extLst>
          </p:cNvPr>
          <p:cNvSpPr/>
          <p:nvPr/>
        </p:nvSpPr>
        <p:spPr>
          <a:xfrm>
            <a:off x="154940" y="14001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23</a:t>
            </a:fld>
            <a:endParaRPr kumimoji="1" lang="zh-CN" altLang="en-US"/>
          </a:p>
        </p:txBody>
      </p:sp>
      <p:sp>
        <p:nvSpPr>
          <p:cNvPr id="3" name="文本框 2"/>
          <p:cNvSpPr txBox="1"/>
          <p:nvPr/>
        </p:nvSpPr>
        <p:spPr>
          <a:xfrm>
            <a:off x="1303387" y="-24384"/>
            <a:ext cx="9585325" cy="107632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A conserved mechanism for oxidative decarboxylation</a:t>
            </a:r>
          </a:p>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Three homologous enzymes</a:t>
            </a:r>
          </a:p>
        </p:txBody>
      </p:sp>
      <p:pic>
        <p:nvPicPr>
          <p:cNvPr id="4" name="图片 3"/>
          <p:cNvPicPr>
            <a:picLocks noChangeAspect="1"/>
          </p:cNvPicPr>
          <p:nvPr/>
        </p:nvPicPr>
        <p:blipFill>
          <a:blip r:embed="rId3"/>
          <a:srcRect l="1308" r="1308"/>
          <a:stretch>
            <a:fillRect/>
          </a:stretch>
        </p:blipFill>
        <p:spPr>
          <a:xfrm>
            <a:off x="166370" y="1216660"/>
            <a:ext cx="7579995" cy="3566795"/>
          </a:xfrm>
          <a:prstGeom prst="rect">
            <a:avLst/>
          </a:prstGeom>
        </p:spPr>
      </p:pic>
      <p:sp>
        <p:nvSpPr>
          <p:cNvPr id="5" name="文本框 4"/>
          <p:cNvSpPr txBox="1"/>
          <p:nvPr/>
        </p:nvSpPr>
        <p:spPr>
          <a:xfrm>
            <a:off x="353695" y="4783455"/>
            <a:ext cx="10293985" cy="1938020"/>
          </a:xfrm>
          <a:prstGeom prst="rect">
            <a:avLst/>
          </a:prstGeom>
          <a:noFill/>
        </p:spPr>
        <p:txBody>
          <a:bodyPr wrap="none" rtlCol="0">
            <a:spAutoFit/>
          </a:bodyPr>
          <a:lstStyle/>
          <a:p>
            <a:pPr algn="l">
              <a:lnSpc>
                <a:spcPct val="200000"/>
              </a:lnSpc>
            </a:pPr>
            <a:r>
              <a:rPr kumimoji="1" lang="en-US" altLang="zh-CN" sz="2400" b="1" dirty="0">
                <a:latin typeface="Times New Roman" panose="02020503050405090304" pitchFamily="18" charset="0"/>
                <a:cs typeface="Times New Roman" panose="02020503050405090304" pitchFamily="18" charset="0"/>
              </a:rPr>
              <a:t>Similarities</a:t>
            </a: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Same reaction mechanism.</a:t>
            </a: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cofactors needed are identical: TPP, lipoate, CoA-SH, NAD+ and FAD.</a:t>
            </a: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three enzymes in the complex are respectively similar.</a:t>
            </a:r>
          </a:p>
        </p:txBody>
      </p:sp>
      <p:sp>
        <p:nvSpPr>
          <p:cNvPr id="6" name="文本框 5"/>
          <p:cNvSpPr txBox="1"/>
          <p:nvPr/>
        </p:nvSpPr>
        <p:spPr>
          <a:xfrm>
            <a:off x="8100060" y="1216660"/>
            <a:ext cx="3763645" cy="4154170"/>
          </a:xfrm>
          <a:prstGeom prst="rect">
            <a:avLst/>
          </a:prstGeom>
          <a:noFill/>
        </p:spPr>
        <p:txBody>
          <a:bodyPr wrap="none" rtlCol="0">
            <a:spAutoFit/>
          </a:bodyPr>
          <a:lstStyle/>
          <a:p>
            <a:pPr algn="l"/>
            <a:r>
              <a:rPr kumimoji="1" lang="en-US" altLang="zh-CN" sz="2400" b="1" dirty="0">
                <a:latin typeface="Times New Roman" panose="02020503050405090304" pitchFamily="18" charset="0"/>
                <a:cs typeface="Times New Roman" panose="02020503050405090304" pitchFamily="18" charset="0"/>
              </a:rPr>
              <a:t>E1: </a:t>
            </a:r>
          </a:p>
          <a:p>
            <a:pPr algn="l"/>
            <a:r>
              <a:rPr kumimoji="1" lang="en-US" altLang="zh-CN" sz="2400" b="1" dirty="0">
                <a:latin typeface="Times New Roman" panose="02020503050405090304" pitchFamily="18" charset="0"/>
                <a:cs typeface="Times New Roman" panose="02020503050405090304" pitchFamily="18" charset="0"/>
              </a:rPr>
              <a:t>different amino sequence</a:t>
            </a:r>
          </a:p>
          <a:p>
            <a:pPr algn="l"/>
            <a:r>
              <a:rPr kumimoji="1" lang="en-US" altLang="zh-CN" sz="2400" b="1" dirty="0">
                <a:latin typeface="Times New Roman" panose="02020503050405090304" pitchFamily="18" charset="0"/>
                <a:cs typeface="Times New Roman" panose="02020503050405090304" pitchFamily="18" charset="0"/>
              </a:rPr>
              <a:t>different binding specificty </a:t>
            </a:r>
          </a:p>
          <a:p>
            <a:pPr algn="l"/>
            <a:r>
              <a:rPr kumimoji="1" lang="en-US" altLang="zh-CN" sz="2400" b="1" dirty="0">
                <a:latin typeface="Times New Roman" panose="02020503050405090304" pitchFamily="18" charset="0"/>
                <a:cs typeface="Times New Roman" panose="02020503050405090304" pitchFamily="18" charset="0"/>
              </a:rPr>
              <a:t>similar structure</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E2:</a:t>
            </a:r>
          </a:p>
          <a:p>
            <a:pPr algn="l"/>
            <a:r>
              <a:rPr kumimoji="1" lang="en-US" altLang="zh-CN" sz="2400" b="1" dirty="0">
                <a:latin typeface="Times New Roman" panose="02020503050405090304" pitchFamily="18" charset="0"/>
                <a:cs typeface="Times New Roman" panose="02020503050405090304" pitchFamily="18" charset="0"/>
              </a:rPr>
              <a:t>similar tertiary structure</a:t>
            </a:r>
          </a:p>
          <a:p>
            <a:pPr algn="l"/>
            <a:r>
              <a:rPr kumimoji="1" lang="en-US" altLang="zh-CN" sz="2400" b="1" dirty="0">
                <a:latin typeface="Times New Roman" panose="02020503050405090304" pitchFamily="18" charset="0"/>
                <a:cs typeface="Times New Roman" panose="02020503050405090304" pitchFamily="18" charset="0"/>
              </a:rPr>
              <a:t>similar primary structure</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E3:</a:t>
            </a:r>
          </a:p>
          <a:p>
            <a:pPr algn="l"/>
            <a:r>
              <a:rPr kumimoji="1" lang="en-US" altLang="zh-CN" sz="2400" b="1" dirty="0">
                <a:latin typeface="Times New Roman" panose="02020503050405090304" pitchFamily="18" charset="0"/>
                <a:cs typeface="Times New Roman" panose="02020503050405090304" pitchFamily="18" charset="0"/>
              </a:rPr>
              <a:t>identical</a:t>
            </a:r>
          </a:p>
        </p:txBody>
      </p:sp>
      <p:sp>
        <p:nvSpPr>
          <p:cNvPr id="8" name="操作按钮: 后退或上一个 7">
            <a:hlinkClick r:id="rId4" action="ppaction://hlinksldjump" highlightClick="1"/>
            <a:extLst>
              <a:ext uri="{FF2B5EF4-FFF2-40B4-BE49-F238E27FC236}">
                <a16:creationId xmlns:a16="http://schemas.microsoft.com/office/drawing/2014/main" id="{336A016D-2139-9845-8674-52A5BFDE6EFB}"/>
              </a:ext>
            </a:extLst>
          </p:cNvPr>
          <p:cNvSpPr/>
          <p:nvPr/>
        </p:nvSpPr>
        <p:spPr>
          <a:xfrm>
            <a:off x="166370" y="203738"/>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24</a:t>
            </a:fld>
            <a:endParaRPr kumimoji="1" lang="zh-CN" altLang="en-US"/>
          </a:p>
        </p:txBody>
      </p:sp>
      <p:sp>
        <p:nvSpPr>
          <p:cNvPr id="3" name="文本框 2"/>
          <p:cNvSpPr txBox="1"/>
          <p:nvPr/>
        </p:nvSpPr>
        <p:spPr>
          <a:xfrm>
            <a:off x="2505442" y="-24384"/>
            <a:ext cx="718121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Conversion of succinyl-CoA to succinate</a:t>
            </a:r>
          </a:p>
        </p:txBody>
      </p:sp>
      <p:pic>
        <p:nvPicPr>
          <p:cNvPr id="4" name="图片 3"/>
          <p:cNvPicPr>
            <a:picLocks noChangeAspect="1"/>
          </p:cNvPicPr>
          <p:nvPr/>
        </p:nvPicPr>
        <p:blipFill>
          <a:blip r:embed="rId3"/>
          <a:stretch>
            <a:fillRect/>
          </a:stretch>
        </p:blipFill>
        <p:spPr>
          <a:xfrm>
            <a:off x="750570" y="4786630"/>
            <a:ext cx="5732145" cy="2080260"/>
          </a:xfrm>
          <a:prstGeom prst="rect">
            <a:avLst/>
          </a:prstGeom>
        </p:spPr>
      </p:pic>
      <p:pic>
        <p:nvPicPr>
          <p:cNvPr id="5" name="图片 4"/>
          <p:cNvPicPr>
            <a:picLocks noChangeAspect="1"/>
          </p:cNvPicPr>
          <p:nvPr/>
        </p:nvPicPr>
        <p:blipFill>
          <a:blip r:embed="rId4"/>
          <a:stretch>
            <a:fillRect/>
          </a:stretch>
        </p:blipFill>
        <p:spPr>
          <a:xfrm>
            <a:off x="7531735" y="876935"/>
            <a:ext cx="4622165" cy="5479415"/>
          </a:xfrm>
          <a:prstGeom prst="rect">
            <a:avLst/>
          </a:prstGeom>
        </p:spPr>
      </p:pic>
      <p:sp>
        <p:nvSpPr>
          <p:cNvPr id="6" name="文本框 5"/>
          <p:cNvSpPr txBox="1"/>
          <p:nvPr/>
        </p:nvSpPr>
        <p:spPr>
          <a:xfrm>
            <a:off x="13970" y="559435"/>
            <a:ext cx="7739380" cy="415417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A</a:t>
            </a:r>
            <a:r>
              <a:rPr kumimoji="1" lang="en-US" altLang="zh-CN" sz="2400" b="1" dirty="0">
                <a:solidFill>
                  <a:srgbClr val="C00000"/>
                </a:solidFill>
                <a:latin typeface="Times New Roman" panose="02020503050405090304" pitchFamily="18" charset="0"/>
                <a:cs typeface="Times New Roman" panose="02020503050405090304" pitchFamily="18" charset="0"/>
              </a:rPr>
              <a:t> reversible</a:t>
            </a:r>
            <a:r>
              <a:rPr kumimoji="1" lang="en-US" altLang="zh-CN" sz="2400" b="1" dirty="0">
                <a:latin typeface="Times New Roman" panose="02020503050405090304" pitchFamily="18" charset="0"/>
                <a:cs typeface="Times New Roman" panose="02020503050405090304" pitchFamily="18" charset="0"/>
              </a:rPr>
              <a:t> substrate level phosphorylation reaction, the energy for ATP synthesis comes from the thioester bond in succinyl-CoA.</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There're two isozymes of succinyl-CoA in vivo, one using GDP as substrate, another using ADP. As GTP can directly transfer its phosphate group to ADP, the net result of activities of each enzymes is the conservation of energy as ATP.</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This reaction involves a phosphoenzyme intermediate.</a:t>
            </a:r>
          </a:p>
        </p:txBody>
      </p:sp>
      <p:sp>
        <p:nvSpPr>
          <p:cNvPr id="8" name="操作按钮: 后退或上一个 7">
            <a:hlinkClick r:id="rId5" action="ppaction://hlinksldjump" highlightClick="1"/>
            <a:extLst>
              <a:ext uri="{FF2B5EF4-FFF2-40B4-BE49-F238E27FC236}">
                <a16:creationId xmlns:a16="http://schemas.microsoft.com/office/drawing/2014/main" id="{336A016D-2139-9845-8674-52A5BFDE6EFB}"/>
              </a:ext>
            </a:extLst>
          </p:cNvPr>
          <p:cNvSpPr/>
          <p:nvPr/>
        </p:nvSpPr>
        <p:spPr>
          <a:xfrm>
            <a:off x="135468"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25</a:t>
            </a:fld>
            <a:endParaRPr kumimoji="1" lang="zh-CN" altLang="en-US"/>
          </a:p>
        </p:txBody>
      </p:sp>
      <p:sp>
        <p:nvSpPr>
          <p:cNvPr id="3" name="文本框 2"/>
          <p:cNvSpPr txBox="1"/>
          <p:nvPr/>
        </p:nvSpPr>
        <p:spPr>
          <a:xfrm>
            <a:off x="4062780" y="-24384"/>
            <a:ext cx="406654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Oxidation of succinate</a:t>
            </a:r>
          </a:p>
        </p:txBody>
      </p:sp>
      <p:pic>
        <p:nvPicPr>
          <p:cNvPr id="4" name="图片 3"/>
          <p:cNvPicPr>
            <a:picLocks noChangeAspect="1"/>
          </p:cNvPicPr>
          <p:nvPr/>
        </p:nvPicPr>
        <p:blipFill>
          <a:blip r:embed="rId3"/>
          <a:stretch>
            <a:fillRect/>
          </a:stretch>
        </p:blipFill>
        <p:spPr>
          <a:xfrm>
            <a:off x="2740660" y="815340"/>
            <a:ext cx="6711315" cy="2453005"/>
          </a:xfrm>
          <a:prstGeom prst="rect">
            <a:avLst/>
          </a:prstGeom>
        </p:spPr>
      </p:pic>
      <p:sp>
        <p:nvSpPr>
          <p:cNvPr id="5" name="文本框 4"/>
          <p:cNvSpPr txBox="1"/>
          <p:nvPr/>
        </p:nvSpPr>
        <p:spPr>
          <a:xfrm>
            <a:off x="118745" y="3679825"/>
            <a:ext cx="11955780" cy="3046095"/>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solidFill>
                  <a:schemeClr val="tx1"/>
                </a:solidFill>
                <a:latin typeface="Times New Roman" panose="02020503050405090304" pitchFamily="18" charset="0"/>
                <a:cs typeface="Times New Roman" panose="02020503050405090304" pitchFamily="18" charset="0"/>
              </a:rPr>
              <a:t>A </a:t>
            </a:r>
            <a:r>
              <a:rPr kumimoji="1" lang="en-US" altLang="zh-CN" sz="2400" b="1" dirty="0">
                <a:solidFill>
                  <a:srgbClr val="C00000"/>
                </a:solidFill>
                <a:latin typeface="Times New Roman" panose="02020503050405090304" pitchFamily="18" charset="0"/>
                <a:cs typeface="Times New Roman" panose="02020503050405090304" pitchFamily="18" charset="0"/>
              </a:rPr>
              <a:t>reversible </a:t>
            </a:r>
            <a:r>
              <a:rPr kumimoji="1" lang="en-US" altLang="zh-CN" sz="2400" b="1" dirty="0">
                <a:solidFill>
                  <a:schemeClr val="tx1"/>
                </a:solidFill>
                <a:latin typeface="Times New Roman" panose="02020503050405090304" pitchFamily="18" charset="0"/>
                <a:cs typeface="Times New Roman" panose="02020503050405090304" pitchFamily="18" charset="0"/>
              </a:rPr>
              <a:t>oxidation reaction, generating a FADH2 per succinate molecule, which energatically equals to 1.5 ATP in respiration-linked phosphorylation.</a:t>
            </a:r>
            <a:endParaRPr kumimoji="1" lang="en-US" altLang="zh-CN" sz="2400" b="1" dirty="0">
              <a:solidFill>
                <a:srgbClr val="C00000"/>
              </a:solidFill>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sz="2400" b="1" dirty="0">
              <a:solidFill>
                <a:srgbClr val="C00000"/>
              </a:solidFill>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solidFill>
                  <a:schemeClr val="tx1"/>
                </a:solidFill>
                <a:latin typeface="Times New Roman" panose="02020503050405090304" pitchFamily="18" charset="0"/>
                <a:cs typeface="Times New Roman" panose="02020503050405090304" pitchFamily="18" charset="0"/>
              </a:rPr>
              <a:t>Catalyzed by succinate dehydrogenase, which is tightly bound to the mitochondrial inner membrane (plasma membrane in bacteria) as a member of the complex II in the electron transfer chain.</a:t>
            </a:r>
          </a:p>
          <a:p>
            <a:pPr marL="285750" indent="-285750" algn="l">
              <a:buFont typeface="Arial" panose="020B0604020202090204" pitchFamily="34" charset="0"/>
              <a:buChar char="•"/>
            </a:pPr>
            <a:endParaRPr kumimoji="1" lang="en-US" altLang="zh-CN" sz="2400" b="1" dirty="0">
              <a:solidFill>
                <a:schemeClr val="tx1"/>
              </a:solidFill>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solidFill>
                  <a:schemeClr val="tx1"/>
                </a:solidFill>
                <a:latin typeface="Times New Roman" panose="02020503050405090304" pitchFamily="18" charset="0"/>
                <a:cs typeface="Times New Roman" panose="02020503050405090304" pitchFamily="18" charset="0"/>
              </a:rPr>
              <a:t>Can be inhibited by malonate, a strong competitive inhitor, also an analog of succinate.</a:t>
            </a:r>
          </a:p>
        </p:txBody>
      </p:sp>
      <p:sp>
        <p:nvSpPr>
          <p:cNvPr id="7" name="操作按钮: 后退或上一个 6">
            <a:hlinkClick r:id="rId4" action="ppaction://hlinksldjump" highlightClick="1"/>
            <a:extLst>
              <a:ext uri="{FF2B5EF4-FFF2-40B4-BE49-F238E27FC236}">
                <a16:creationId xmlns:a16="http://schemas.microsoft.com/office/drawing/2014/main" id="{336A016D-2139-9845-8674-52A5BFDE6EFB}"/>
              </a:ext>
            </a:extLst>
          </p:cNvPr>
          <p:cNvSpPr/>
          <p:nvPr/>
        </p:nvSpPr>
        <p:spPr>
          <a:xfrm>
            <a:off x="118745" y="19526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26</a:t>
            </a:fld>
            <a:endParaRPr kumimoji="1" lang="zh-CN" altLang="en-US"/>
          </a:p>
        </p:txBody>
      </p:sp>
      <p:pic>
        <p:nvPicPr>
          <p:cNvPr id="3" name="图片 2"/>
          <p:cNvPicPr>
            <a:picLocks noChangeAspect="1"/>
          </p:cNvPicPr>
          <p:nvPr/>
        </p:nvPicPr>
        <p:blipFill>
          <a:blip r:embed="rId3"/>
          <a:stretch>
            <a:fillRect/>
          </a:stretch>
        </p:blipFill>
        <p:spPr>
          <a:xfrm>
            <a:off x="2164080" y="899795"/>
            <a:ext cx="7864475" cy="2808605"/>
          </a:xfrm>
          <a:prstGeom prst="rect">
            <a:avLst/>
          </a:prstGeom>
        </p:spPr>
      </p:pic>
      <p:sp>
        <p:nvSpPr>
          <p:cNvPr id="4" name="文本框 3"/>
          <p:cNvSpPr txBox="1"/>
          <p:nvPr/>
        </p:nvSpPr>
        <p:spPr>
          <a:xfrm>
            <a:off x="4277410" y="-24384"/>
            <a:ext cx="363728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Oxidation of malate</a:t>
            </a:r>
          </a:p>
        </p:txBody>
      </p:sp>
      <p:sp>
        <p:nvSpPr>
          <p:cNvPr id="5" name="文本框 4"/>
          <p:cNvSpPr txBox="1"/>
          <p:nvPr/>
        </p:nvSpPr>
        <p:spPr>
          <a:xfrm>
            <a:off x="1228090" y="4171315"/>
            <a:ext cx="9736455" cy="2306955"/>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last step of citric acid cycle, catalyzed by malate dehydrogenase.</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An irreversible oxidative reaction, generating a NADH.</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Equilibrium of the reaction lies far to the left, but the continue removal of oxaloacetate drives the reaction to the right.</a:t>
            </a:r>
          </a:p>
        </p:txBody>
      </p:sp>
      <p:sp>
        <p:nvSpPr>
          <p:cNvPr id="7" name="操作按钮: 后退或上一个 6">
            <a:hlinkClick r:id="rId4" action="ppaction://hlinksldjump" highlightClick="1"/>
            <a:extLst>
              <a:ext uri="{FF2B5EF4-FFF2-40B4-BE49-F238E27FC236}">
                <a16:creationId xmlns:a16="http://schemas.microsoft.com/office/drawing/2014/main" id="{336A016D-2139-9845-8674-52A5BFDE6EFB}"/>
              </a:ext>
            </a:extLst>
          </p:cNvPr>
          <p:cNvSpPr/>
          <p:nvPr/>
        </p:nvSpPr>
        <p:spPr>
          <a:xfrm>
            <a:off x="223733"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27</a:t>
            </a:fld>
            <a:endParaRPr kumimoji="1" lang="zh-CN" altLang="en-US"/>
          </a:p>
        </p:txBody>
      </p:sp>
      <p:sp>
        <p:nvSpPr>
          <p:cNvPr id="4" name="文本框 3"/>
          <p:cNvSpPr txBox="1"/>
          <p:nvPr/>
        </p:nvSpPr>
        <p:spPr>
          <a:xfrm>
            <a:off x="3115360" y="-24384"/>
            <a:ext cx="596138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Product of one turn of TCA cycle</a:t>
            </a:r>
          </a:p>
        </p:txBody>
      </p:sp>
      <p:pic>
        <p:nvPicPr>
          <p:cNvPr id="5" name="图片 4"/>
          <p:cNvPicPr>
            <a:picLocks noChangeAspect="1"/>
          </p:cNvPicPr>
          <p:nvPr/>
        </p:nvPicPr>
        <p:blipFill>
          <a:blip r:embed="rId4"/>
          <a:stretch>
            <a:fillRect/>
          </a:stretch>
        </p:blipFill>
        <p:spPr>
          <a:xfrm>
            <a:off x="-65405" y="1647825"/>
            <a:ext cx="4462780" cy="3829050"/>
          </a:xfrm>
          <a:prstGeom prst="rect">
            <a:avLst/>
          </a:prstGeom>
        </p:spPr>
      </p:pic>
      <p:sp>
        <p:nvSpPr>
          <p:cNvPr id="6" name="文本框 5"/>
          <p:cNvSpPr txBox="1"/>
          <p:nvPr/>
        </p:nvSpPr>
        <p:spPr>
          <a:xfrm>
            <a:off x="4506595" y="963930"/>
            <a:ext cx="7488555" cy="2245360"/>
          </a:xfrm>
          <a:prstGeom prst="rect">
            <a:avLst/>
          </a:prstGeom>
          <a:noFill/>
        </p:spPr>
        <p:txBody>
          <a:bodyPr wrap="none" rtlCol="0">
            <a:spAutoFit/>
          </a:bodyPr>
          <a:lstStyle/>
          <a:p>
            <a:pPr algn="l"/>
            <a:r>
              <a:rPr kumimoji="1" lang="en-US" altLang="zh-CN" sz="2800" b="1" dirty="0">
                <a:latin typeface="Times New Roman" panose="02020503050405090304" pitchFamily="18" charset="0"/>
                <a:cs typeface="Times New Roman" panose="02020503050405090304" pitchFamily="18" charset="0"/>
              </a:rPr>
              <a:t>One turn of cycle includes:</a:t>
            </a:r>
          </a:p>
          <a:p>
            <a:pPr algn="l"/>
            <a:endParaRPr kumimoji="1" lang="en-US" altLang="zh-CN" sz="28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800" b="1" dirty="0">
                <a:latin typeface="Times New Roman" panose="02020503050405090304" pitchFamily="18" charset="0"/>
                <a:cs typeface="Times New Roman" panose="02020503050405090304" pitchFamily="18" charset="0"/>
              </a:rPr>
              <a:t>Two steps of </a:t>
            </a:r>
            <a:r>
              <a:rPr kumimoji="1" lang="en-US" altLang="zh-CN" sz="2800" b="1" dirty="0">
                <a:solidFill>
                  <a:srgbClr val="C00000"/>
                </a:solidFill>
                <a:latin typeface="Times New Roman" panose="02020503050405090304" pitchFamily="18" charset="0"/>
                <a:cs typeface="Times New Roman" panose="02020503050405090304" pitchFamily="18" charset="0"/>
              </a:rPr>
              <a:t>decarboxylation</a:t>
            </a:r>
            <a:r>
              <a:rPr kumimoji="1" lang="en-US" altLang="zh-CN" sz="2800" b="1" dirty="0">
                <a:latin typeface="Times New Roman" panose="02020503050405090304" pitchFamily="18" charset="0"/>
                <a:cs typeface="Times New Roman" panose="02020503050405090304" pitchFamily="18" charset="0"/>
              </a:rPr>
              <a:t> (3rd and 4th)</a:t>
            </a:r>
          </a:p>
          <a:p>
            <a:pPr marL="285750" indent="-285750" algn="l">
              <a:buFont typeface="Arial" panose="020B0604020202090204" pitchFamily="34" charset="0"/>
              <a:buChar char="•"/>
            </a:pPr>
            <a:r>
              <a:rPr kumimoji="1" lang="en-US" altLang="zh-CN" sz="2800" b="1" dirty="0">
                <a:latin typeface="Times New Roman" panose="02020503050405090304" pitchFamily="18" charset="0"/>
                <a:cs typeface="Times New Roman" panose="02020503050405090304" pitchFamily="18" charset="0"/>
              </a:rPr>
              <a:t>Four steps of  </a:t>
            </a:r>
            <a:r>
              <a:rPr kumimoji="1" lang="en-US" altLang="zh-CN" sz="2800" b="1" dirty="0">
                <a:solidFill>
                  <a:srgbClr val="C00000"/>
                </a:solidFill>
                <a:latin typeface="Times New Roman" panose="02020503050405090304" pitchFamily="18" charset="0"/>
                <a:cs typeface="Times New Roman" panose="02020503050405090304" pitchFamily="18" charset="0"/>
              </a:rPr>
              <a:t>oxidation</a:t>
            </a:r>
            <a:r>
              <a:rPr kumimoji="1" lang="en-US" altLang="zh-CN" sz="2800" b="1" dirty="0">
                <a:latin typeface="Times New Roman" panose="02020503050405090304" pitchFamily="18" charset="0"/>
                <a:cs typeface="Times New Roman" panose="02020503050405090304" pitchFamily="18" charset="0"/>
              </a:rPr>
              <a:t> (3rd, 4th, 6th and 8th)</a:t>
            </a:r>
          </a:p>
          <a:p>
            <a:pPr marL="285750" indent="-285750" algn="l">
              <a:buFont typeface="Arial" panose="020B0604020202090204" pitchFamily="34" charset="0"/>
              <a:buChar char="•"/>
            </a:pPr>
            <a:r>
              <a:rPr kumimoji="1" lang="en-US" altLang="zh-CN" sz="2800" b="1" dirty="0">
                <a:latin typeface="Times New Roman" panose="02020503050405090304" pitchFamily="18" charset="0"/>
                <a:cs typeface="Times New Roman" panose="02020503050405090304" pitchFamily="18" charset="0"/>
              </a:rPr>
              <a:t>One step of </a:t>
            </a:r>
            <a:r>
              <a:rPr kumimoji="1" lang="en-US" altLang="zh-CN" sz="2800" b="1" dirty="0">
                <a:solidFill>
                  <a:srgbClr val="C00000"/>
                </a:solidFill>
                <a:latin typeface="Times New Roman" panose="02020503050405090304" pitchFamily="18" charset="0"/>
                <a:cs typeface="Times New Roman" panose="02020503050405090304" pitchFamily="18" charset="0"/>
              </a:rPr>
              <a:t>substrate level oxidation</a:t>
            </a:r>
            <a:endParaRPr kumimoji="1" lang="en-US" altLang="zh-CN" b="1" dirty="0">
              <a:latin typeface="Times New Roman" panose="02020503050405090304" pitchFamily="18" charset="0"/>
              <a:cs typeface="Times New Roman" panose="02020503050405090304" pitchFamily="18" charset="0"/>
            </a:endParaRPr>
          </a:p>
        </p:txBody>
      </p:sp>
      <p:graphicFrame>
        <p:nvGraphicFramePr>
          <p:cNvPr id="7" name="表格 6"/>
          <p:cNvGraphicFramePr/>
          <p:nvPr>
            <p:custDataLst>
              <p:tags r:id="rId1"/>
            </p:custDataLst>
          </p:nvPr>
        </p:nvGraphicFramePr>
        <p:xfrm>
          <a:off x="4770755" y="3449955"/>
          <a:ext cx="6960870" cy="3324860"/>
        </p:xfrm>
        <a:graphic>
          <a:graphicData uri="http://schemas.openxmlformats.org/drawingml/2006/table">
            <a:tbl>
              <a:tblPr firstRow="1" bandRow="1">
                <a:tableStyleId>{5C22544A-7EE6-4342-B048-85BDC9FD1C3A}</a:tableStyleId>
              </a:tblPr>
              <a:tblGrid>
                <a:gridCol w="3289300">
                  <a:extLst>
                    <a:ext uri="{9D8B030D-6E8A-4147-A177-3AD203B41FA5}">
                      <a16:colId xmlns:a16="http://schemas.microsoft.com/office/drawing/2014/main" val="20000"/>
                    </a:ext>
                  </a:extLst>
                </a:gridCol>
                <a:gridCol w="2356485">
                  <a:extLst>
                    <a:ext uri="{9D8B030D-6E8A-4147-A177-3AD203B41FA5}">
                      <a16:colId xmlns:a16="http://schemas.microsoft.com/office/drawing/2014/main" val="20001"/>
                    </a:ext>
                  </a:extLst>
                </a:gridCol>
                <a:gridCol w="1315085">
                  <a:extLst>
                    <a:ext uri="{9D8B030D-6E8A-4147-A177-3AD203B41FA5}">
                      <a16:colId xmlns:a16="http://schemas.microsoft.com/office/drawing/2014/main" val="20002"/>
                    </a:ext>
                  </a:extLst>
                </a:gridCol>
              </a:tblGrid>
              <a:tr h="383540">
                <a:tc>
                  <a:txBody>
                    <a:bodyPr/>
                    <a:lstStyle/>
                    <a:p>
                      <a:pPr>
                        <a:buNone/>
                      </a:pPr>
                      <a:r>
                        <a:rPr lang="en-US" altLang="zh-CN"/>
                        <a:t>STEP</a:t>
                      </a:r>
                    </a:p>
                  </a:txBody>
                  <a:tcPr/>
                </a:tc>
                <a:tc>
                  <a:txBody>
                    <a:bodyPr/>
                    <a:lstStyle/>
                    <a:p>
                      <a:pPr>
                        <a:buNone/>
                      </a:pPr>
                      <a:r>
                        <a:rPr lang="en-US" altLang="zh-CN"/>
                        <a:t>REDUCING COENZYME</a:t>
                      </a:r>
                    </a:p>
                  </a:txBody>
                  <a:tcPr/>
                </a:tc>
                <a:tc>
                  <a:txBody>
                    <a:bodyPr/>
                    <a:lstStyle/>
                    <a:p>
                      <a:pPr>
                        <a:buNone/>
                      </a:pPr>
                      <a:r>
                        <a:rPr lang="en-US" altLang="zh-CN"/>
                        <a:t>ATP (GTP)</a:t>
                      </a:r>
                    </a:p>
                  </a:txBody>
                  <a:tcPr/>
                </a:tc>
                <a:extLst>
                  <a:ext uri="{0D108BD9-81ED-4DB2-BD59-A6C34878D82A}">
                    <a16:rowId xmlns:a16="http://schemas.microsoft.com/office/drawing/2014/main" val="10000"/>
                  </a:ext>
                </a:extLst>
              </a:tr>
              <a:tr h="383540">
                <a:tc>
                  <a:txBody>
                    <a:bodyPr/>
                    <a:lstStyle/>
                    <a:p>
                      <a:pPr>
                        <a:buNone/>
                      </a:pPr>
                      <a:r>
                        <a:rPr lang="en-US" altLang="zh-CN"/>
                        <a:t>pyruvate  acetyl-CoA</a:t>
                      </a:r>
                    </a:p>
                  </a:txBody>
                  <a:tcPr/>
                </a:tc>
                <a:tc>
                  <a:txBody>
                    <a:bodyPr/>
                    <a:lstStyle/>
                    <a:p>
                      <a:pPr>
                        <a:buNone/>
                      </a:pPr>
                      <a:r>
                        <a:rPr lang="en-US" altLang="zh-CN"/>
                        <a:t>1NADH</a:t>
                      </a:r>
                    </a:p>
                  </a:txBody>
                  <a:tcPr/>
                </a:tc>
                <a:tc>
                  <a:txBody>
                    <a:bodyPr/>
                    <a:lstStyle/>
                    <a:p>
                      <a:pPr>
                        <a:buNone/>
                      </a:pPr>
                      <a:endParaRPr lang="zh-CN" altLang="en-US"/>
                    </a:p>
                  </a:txBody>
                  <a:tcPr/>
                </a:tc>
                <a:extLst>
                  <a:ext uri="{0D108BD9-81ED-4DB2-BD59-A6C34878D82A}">
                    <a16:rowId xmlns:a16="http://schemas.microsoft.com/office/drawing/2014/main" val="10001"/>
                  </a:ext>
                </a:extLst>
              </a:tr>
              <a:tr h="383540">
                <a:tc>
                  <a:txBody>
                    <a:bodyPr/>
                    <a:lstStyle/>
                    <a:p>
                      <a:pPr>
                        <a:buNone/>
                      </a:pPr>
                      <a:r>
                        <a:rPr lang="en-US" altLang="zh-CN"/>
                        <a:t>isocitrate  a-ketoglutarate</a:t>
                      </a:r>
                    </a:p>
                  </a:txBody>
                  <a:tcPr/>
                </a:tc>
                <a:tc>
                  <a:txBody>
                    <a:bodyPr/>
                    <a:lstStyle/>
                    <a:p>
                      <a:pPr>
                        <a:buNone/>
                      </a:pPr>
                      <a:r>
                        <a:rPr lang="en-US" altLang="zh-CN"/>
                        <a:t>1NADH</a:t>
                      </a:r>
                    </a:p>
                  </a:txBody>
                  <a:tcPr/>
                </a:tc>
                <a:tc>
                  <a:txBody>
                    <a:bodyPr/>
                    <a:lstStyle/>
                    <a:p>
                      <a:pPr>
                        <a:buNone/>
                      </a:pPr>
                      <a:endParaRPr lang="zh-CN" altLang="en-US"/>
                    </a:p>
                  </a:txBody>
                  <a:tcPr/>
                </a:tc>
                <a:extLst>
                  <a:ext uri="{0D108BD9-81ED-4DB2-BD59-A6C34878D82A}">
                    <a16:rowId xmlns:a16="http://schemas.microsoft.com/office/drawing/2014/main" val="10002"/>
                  </a:ext>
                </a:extLst>
              </a:tr>
              <a:tr h="383540">
                <a:tc>
                  <a:txBody>
                    <a:bodyPr/>
                    <a:lstStyle/>
                    <a:p>
                      <a:pPr>
                        <a:buNone/>
                      </a:pPr>
                      <a:r>
                        <a:rPr lang="en-US" altLang="zh-CN"/>
                        <a:t>a-ketoglutarate  succinyl-CoA</a:t>
                      </a:r>
                    </a:p>
                  </a:txBody>
                  <a:tcPr/>
                </a:tc>
                <a:tc>
                  <a:txBody>
                    <a:bodyPr/>
                    <a:lstStyle/>
                    <a:p>
                      <a:pPr>
                        <a:buNone/>
                      </a:pPr>
                      <a:r>
                        <a:rPr lang="en-US" altLang="zh-CN"/>
                        <a:t>1NADH</a:t>
                      </a:r>
                    </a:p>
                  </a:txBody>
                  <a:tcPr/>
                </a:tc>
                <a:tc>
                  <a:txBody>
                    <a:bodyPr/>
                    <a:lstStyle/>
                    <a:p>
                      <a:pPr>
                        <a:buNone/>
                      </a:pPr>
                      <a:endParaRPr lang="zh-CN" altLang="en-US"/>
                    </a:p>
                  </a:txBody>
                  <a:tcPr/>
                </a:tc>
                <a:extLst>
                  <a:ext uri="{0D108BD9-81ED-4DB2-BD59-A6C34878D82A}">
                    <a16:rowId xmlns:a16="http://schemas.microsoft.com/office/drawing/2014/main" val="10003"/>
                  </a:ext>
                </a:extLst>
              </a:tr>
              <a:tr h="383540">
                <a:tc>
                  <a:txBody>
                    <a:bodyPr/>
                    <a:lstStyle/>
                    <a:p>
                      <a:pPr>
                        <a:buNone/>
                      </a:pPr>
                      <a:r>
                        <a:rPr lang="en-US" altLang="zh-CN"/>
                        <a:t>succinyl-CoA  succinate</a:t>
                      </a:r>
                    </a:p>
                  </a:txBody>
                  <a:tcPr/>
                </a:tc>
                <a:tc>
                  <a:txBody>
                    <a:bodyPr/>
                    <a:lstStyle/>
                    <a:p>
                      <a:pPr>
                        <a:buNone/>
                      </a:pPr>
                      <a:endParaRPr lang="zh-CN" altLang="en-US"/>
                    </a:p>
                  </a:txBody>
                  <a:tcPr/>
                </a:tc>
                <a:tc>
                  <a:txBody>
                    <a:bodyPr/>
                    <a:lstStyle/>
                    <a:p>
                      <a:pPr>
                        <a:buNone/>
                      </a:pPr>
                      <a:r>
                        <a:rPr lang="en-US" altLang="zh-CN"/>
                        <a:t>1A/GTP</a:t>
                      </a:r>
                    </a:p>
                  </a:txBody>
                  <a:tcPr/>
                </a:tc>
                <a:extLst>
                  <a:ext uri="{0D108BD9-81ED-4DB2-BD59-A6C34878D82A}">
                    <a16:rowId xmlns:a16="http://schemas.microsoft.com/office/drawing/2014/main" val="10004"/>
                  </a:ext>
                </a:extLst>
              </a:tr>
              <a:tr h="383540">
                <a:tc>
                  <a:txBody>
                    <a:bodyPr/>
                    <a:lstStyle/>
                    <a:p>
                      <a:pPr>
                        <a:buNone/>
                      </a:pPr>
                      <a:r>
                        <a:rPr lang="en-US" altLang="zh-CN"/>
                        <a:t>succinate  fumarate</a:t>
                      </a:r>
                    </a:p>
                  </a:txBody>
                  <a:tcPr/>
                </a:tc>
                <a:tc>
                  <a:txBody>
                    <a:bodyPr/>
                    <a:lstStyle/>
                    <a:p>
                      <a:pPr>
                        <a:buNone/>
                      </a:pPr>
                      <a:r>
                        <a:rPr lang="en-US" altLang="zh-CN"/>
                        <a:t>1FADH2</a:t>
                      </a:r>
                    </a:p>
                  </a:txBody>
                  <a:tcPr/>
                </a:tc>
                <a:tc>
                  <a:txBody>
                    <a:bodyPr/>
                    <a:lstStyle/>
                    <a:p>
                      <a:pPr>
                        <a:buNone/>
                      </a:pPr>
                      <a:endParaRPr lang="zh-CN" altLang="en-US"/>
                    </a:p>
                  </a:txBody>
                  <a:tcPr/>
                </a:tc>
                <a:extLst>
                  <a:ext uri="{0D108BD9-81ED-4DB2-BD59-A6C34878D82A}">
                    <a16:rowId xmlns:a16="http://schemas.microsoft.com/office/drawing/2014/main" val="10005"/>
                  </a:ext>
                </a:extLst>
              </a:tr>
              <a:tr h="383540">
                <a:tc>
                  <a:txBody>
                    <a:bodyPr/>
                    <a:lstStyle/>
                    <a:p>
                      <a:pPr>
                        <a:buNone/>
                      </a:pPr>
                      <a:r>
                        <a:rPr lang="en-US" altLang="zh-CN"/>
                        <a:t>malate  oxaloacetate</a:t>
                      </a:r>
                    </a:p>
                  </a:txBody>
                  <a:tcPr/>
                </a:tc>
                <a:tc>
                  <a:txBody>
                    <a:bodyPr/>
                    <a:lstStyle/>
                    <a:p>
                      <a:pPr>
                        <a:buNone/>
                      </a:pPr>
                      <a:r>
                        <a:rPr lang="en-US" altLang="zh-CN"/>
                        <a:t>1NADH</a:t>
                      </a:r>
                    </a:p>
                  </a:txBody>
                  <a:tcPr/>
                </a:tc>
                <a:tc>
                  <a:txBody>
                    <a:bodyPr/>
                    <a:lstStyle/>
                    <a:p>
                      <a:pPr>
                        <a:buNone/>
                      </a:pPr>
                      <a:endParaRPr lang="zh-CN" altLang="en-US"/>
                    </a:p>
                  </a:txBody>
                  <a:tcPr/>
                </a:tc>
                <a:extLst>
                  <a:ext uri="{0D108BD9-81ED-4DB2-BD59-A6C34878D82A}">
                    <a16:rowId xmlns:a16="http://schemas.microsoft.com/office/drawing/2014/main" val="10006"/>
                  </a:ext>
                </a:extLst>
              </a:tr>
              <a:tr h="383540">
                <a:tc>
                  <a:txBody>
                    <a:bodyPr/>
                    <a:lstStyle/>
                    <a:p>
                      <a:pPr>
                        <a:buNone/>
                      </a:pPr>
                      <a:r>
                        <a:rPr lang="en-US" altLang="zh-CN"/>
                        <a:t>TOTAL</a:t>
                      </a:r>
                    </a:p>
                  </a:txBody>
                  <a:tcPr/>
                </a:tc>
                <a:tc>
                  <a:txBody>
                    <a:bodyPr/>
                    <a:lstStyle/>
                    <a:p>
                      <a:pPr>
                        <a:buNone/>
                      </a:pPr>
                      <a:r>
                        <a:rPr lang="en-US" altLang="zh-CN"/>
                        <a:t>4NADH + 1FADH2</a:t>
                      </a:r>
                    </a:p>
                  </a:txBody>
                  <a:tcPr/>
                </a:tc>
                <a:tc>
                  <a:txBody>
                    <a:bodyPr/>
                    <a:lstStyle/>
                    <a:p>
                      <a:pPr>
                        <a:buNone/>
                      </a:pPr>
                      <a:endParaRPr lang="zh-CN" altLang="en-US"/>
                    </a:p>
                  </a:txBody>
                  <a:tcPr/>
                </a:tc>
                <a:extLst>
                  <a:ext uri="{0D108BD9-81ED-4DB2-BD59-A6C34878D82A}">
                    <a16:rowId xmlns:a16="http://schemas.microsoft.com/office/drawing/2014/main" val="10007"/>
                  </a:ext>
                </a:extLst>
              </a:tr>
            </a:tbl>
          </a:graphicData>
        </a:graphic>
      </p:graphicFrame>
      <p:sp>
        <p:nvSpPr>
          <p:cNvPr id="9" name="操作按钮: 后退或上一个 8">
            <a:hlinkClick r:id="rId5" action="ppaction://hlinksldjump" highlightClick="1"/>
            <a:extLst>
              <a:ext uri="{FF2B5EF4-FFF2-40B4-BE49-F238E27FC236}">
                <a16:creationId xmlns:a16="http://schemas.microsoft.com/office/drawing/2014/main" id="{336A016D-2139-9845-8674-52A5BFDE6EFB}"/>
              </a:ext>
            </a:extLst>
          </p:cNvPr>
          <p:cNvSpPr/>
          <p:nvPr/>
        </p:nvSpPr>
        <p:spPr>
          <a:xfrm>
            <a:off x="143023"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28</a:t>
            </a:fld>
            <a:endParaRPr kumimoji="1" lang="zh-CN" altLang="en-US"/>
          </a:p>
        </p:txBody>
      </p:sp>
      <p:sp>
        <p:nvSpPr>
          <p:cNvPr id="3" name="文本框 2"/>
          <p:cNvSpPr txBox="1"/>
          <p:nvPr/>
        </p:nvSpPr>
        <p:spPr>
          <a:xfrm>
            <a:off x="4819700" y="-24384"/>
            <a:ext cx="255270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Fermentation</a:t>
            </a:r>
          </a:p>
        </p:txBody>
      </p:sp>
      <p:pic>
        <p:nvPicPr>
          <p:cNvPr id="4" name="图片 3"/>
          <p:cNvPicPr>
            <a:picLocks noChangeAspect="1"/>
          </p:cNvPicPr>
          <p:nvPr/>
        </p:nvPicPr>
        <p:blipFill>
          <a:blip r:embed="rId3"/>
          <a:srcRect l="5948" r="7533"/>
          <a:stretch>
            <a:fillRect/>
          </a:stretch>
        </p:blipFill>
        <p:spPr>
          <a:xfrm>
            <a:off x="998855" y="2820035"/>
            <a:ext cx="3362325" cy="1562100"/>
          </a:xfrm>
          <a:prstGeom prst="rect">
            <a:avLst/>
          </a:prstGeom>
        </p:spPr>
      </p:pic>
      <p:pic>
        <p:nvPicPr>
          <p:cNvPr id="5" name="图片 4"/>
          <p:cNvPicPr>
            <a:picLocks noChangeAspect="1"/>
          </p:cNvPicPr>
          <p:nvPr/>
        </p:nvPicPr>
        <p:blipFill>
          <a:blip r:embed="rId4"/>
          <a:stretch>
            <a:fillRect/>
          </a:stretch>
        </p:blipFill>
        <p:spPr>
          <a:xfrm>
            <a:off x="177800" y="5070475"/>
            <a:ext cx="5003800" cy="1651000"/>
          </a:xfrm>
          <a:prstGeom prst="rect">
            <a:avLst/>
          </a:prstGeom>
        </p:spPr>
      </p:pic>
      <p:sp>
        <p:nvSpPr>
          <p:cNvPr id="6" name="文本框 5"/>
          <p:cNvSpPr txBox="1"/>
          <p:nvPr/>
        </p:nvSpPr>
        <p:spPr>
          <a:xfrm>
            <a:off x="590550" y="559435"/>
            <a:ext cx="11010900" cy="1938020"/>
          </a:xfrm>
          <a:prstGeom prst="rect">
            <a:avLst/>
          </a:prstGeom>
          <a:noFill/>
        </p:spPr>
        <p:txBody>
          <a:bodyPr wrap="square" rtlCol="0">
            <a:spAutoFit/>
          </a:bodyPr>
          <a:lstStyle/>
          <a:p>
            <a:pPr algn="l"/>
            <a:r>
              <a:rPr kumimoji="1" lang="en-US" altLang="zh-CN" sz="2400" b="1" dirty="0">
                <a:latin typeface="Times New Roman" panose="02020503050405090304" pitchFamily="18" charset="0"/>
                <a:cs typeface="Times New Roman" panose="02020503050405090304" pitchFamily="18" charset="0"/>
              </a:rPr>
              <a:t>Under anaerobic condition, NADH generated from glycolysis maybe unable to be oxidized through the electron transfer chain. The lack of NAD+ would block the pathway, so our body passes the electrons to glycolysis products to regenerate NAD+. In such way, there're no net change of NAD+ number while two ATPs are generated through glycolysis.</a:t>
            </a:r>
          </a:p>
        </p:txBody>
      </p:sp>
      <p:sp>
        <p:nvSpPr>
          <p:cNvPr id="8" name="文本框 7">
            <a:hlinkClick r:id="rId5" action="ppaction://hlinksldjump"/>
          </p:cNvPr>
          <p:cNvSpPr txBox="1"/>
          <p:nvPr/>
        </p:nvSpPr>
        <p:spPr>
          <a:xfrm>
            <a:off x="5273675" y="3562350"/>
            <a:ext cx="5050155" cy="460375"/>
          </a:xfrm>
          <a:prstGeom prst="rect">
            <a:avLst/>
          </a:prstGeom>
          <a:noFill/>
        </p:spPr>
        <p:txBody>
          <a:bodyPr wrap="none" rtlCol="0">
            <a:spAutoFit/>
          </a:bodyPr>
          <a:lstStyle/>
          <a:p>
            <a:pPr algn="l"/>
            <a:r>
              <a:rPr kumimoji="1" lang="en-US" altLang="zh-CN" sz="2400" b="1" dirty="0">
                <a:solidFill>
                  <a:srgbClr val="C00000"/>
                </a:solidFill>
                <a:latin typeface="Times New Roman" panose="02020503050405090304" pitchFamily="18" charset="0"/>
                <a:cs typeface="Times New Roman" panose="02020503050405090304" pitchFamily="18" charset="0"/>
              </a:rPr>
              <a:t>Lactic</a:t>
            </a:r>
            <a:r>
              <a:rPr kumimoji="1" lang="en-US" altLang="zh-CN" sz="2400" b="1" dirty="0">
                <a:latin typeface="Times New Roman" panose="02020503050405090304" pitchFamily="18" charset="0"/>
                <a:cs typeface="Times New Roman" panose="02020503050405090304" pitchFamily="18" charset="0"/>
              </a:rPr>
              <a:t> fermentation exists in animals.</a:t>
            </a:r>
          </a:p>
        </p:txBody>
      </p:sp>
      <p:sp>
        <p:nvSpPr>
          <p:cNvPr id="9" name="文本框 8"/>
          <p:cNvSpPr txBox="1"/>
          <p:nvPr/>
        </p:nvSpPr>
        <p:spPr>
          <a:xfrm>
            <a:off x="5529580" y="5584190"/>
            <a:ext cx="6269990" cy="829945"/>
          </a:xfrm>
          <a:prstGeom prst="rect">
            <a:avLst/>
          </a:prstGeom>
          <a:noFill/>
        </p:spPr>
        <p:txBody>
          <a:bodyPr wrap="square" rtlCol="0">
            <a:spAutoFit/>
          </a:bodyPr>
          <a:lstStyle/>
          <a:p>
            <a:pPr algn="l"/>
            <a:r>
              <a:rPr kumimoji="1" lang="en-US" altLang="zh-CN" sz="2400" b="1" dirty="0">
                <a:solidFill>
                  <a:srgbClr val="C00000"/>
                </a:solidFill>
                <a:latin typeface="Times New Roman" panose="02020503050405090304" pitchFamily="18" charset="0"/>
                <a:cs typeface="Times New Roman" panose="02020503050405090304" pitchFamily="18" charset="0"/>
              </a:rPr>
              <a:t>Ethanol</a:t>
            </a:r>
            <a:r>
              <a:rPr kumimoji="1" lang="en-US" altLang="zh-CN" sz="2400" b="1" dirty="0">
                <a:latin typeface="Times New Roman" panose="02020503050405090304" pitchFamily="18" charset="0"/>
                <a:cs typeface="Times New Roman" panose="02020503050405090304" pitchFamily="18" charset="0"/>
              </a:rPr>
              <a:t> </a:t>
            </a:r>
            <a:r>
              <a:rPr kumimoji="1" lang="en-US" altLang="zh-CN" sz="2400" b="1" dirty="0">
                <a:latin typeface="Times New Roman" panose="02020503050405090304" pitchFamily="18" charset="0"/>
                <a:cs typeface="Times New Roman" panose="02020503050405090304" pitchFamily="18" charset="0"/>
                <a:hlinkClick r:id="rId6" action="ppaction://hlinksldjump"/>
              </a:rPr>
              <a:t>fermentation</a:t>
            </a:r>
            <a:r>
              <a:rPr kumimoji="1" lang="en-US" altLang="zh-CN" sz="2400" b="1" dirty="0">
                <a:latin typeface="Times New Roman" panose="02020503050405090304" pitchFamily="18" charset="0"/>
                <a:cs typeface="Times New Roman" panose="02020503050405090304" pitchFamily="18" charset="0"/>
              </a:rPr>
              <a:t> exists in plants, yeasts and some other microorganisms.</a:t>
            </a:r>
          </a:p>
        </p:txBody>
      </p:sp>
      <p:sp>
        <p:nvSpPr>
          <p:cNvPr id="10" name="操作按钮: 后退或上一个 9">
            <a:hlinkClick r:id="rId7" action="ppaction://hlinksldjump" highlightClick="1"/>
            <a:extLst>
              <a:ext uri="{FF2B5EF4-FFF2-40B4-BE49-F238E27FC236}">
                <a16:creationId xmlns:a16="http://schemas.microsoft.com/office/drawing/2014/main" id="{E2BDFCAE-6288-5C4B-9782-7D252E702926}"/>
              </a:ext>
            </a:extLst>
          </p:cNvPr>
          <p:cNvSpPr/>
          <p:nvPr/>
        </p:nvSpPr>
        <p:spPr>
          <a:xfrm>
            <a:off x="177800" y="379618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29</a:t>
            </a:fld>
            <a:endParaRPr kumimoji="1" lang="zh-CN" altLang="en-US"/>
          </a:p>
        </p:txBody>
      </p:sp>
      <p:sp>
        <p:nvSpPr>
          <p:cNvPr id="7" name="文本框 6"/>
          <p:cNvSpPr txBox="1"/>
          <p:nvPr/>
        </p:nvSpPr>
        <p:spPr>
          <a:xfrm>
            <a:off x="73025" y="2347595"/>
            <a:ext cx="11729085" cy="4523105"/>
          </a:xfrm>
          <a:prstGeom prst="rect">
            <a:avLst/>
          </a:prstGeom>
          <a:noFill/>
        </p:spPr>
        <p:txBody>
          <a:bodyPr wrap="square" rtlCol="0">
            <a:spAutoFit/>
          </a:bodyPr>
          <a:lstStyle/>
          <a:p>
            <a:pPr algn="l"/>
            <a:r>
              <a:rPr kumimoji="1" lang="en-US" altLang="zh-CN" sz="2400" b="1" dirty="0">
                <a:solidFill>
                  <a:srgbClr val="C00000"/>
                </a:solidFill>
                <a:latin typeface="Times New Roman" panose="02020503050405090304" pitchFamily="18" charset="0"/>
                <a:cs typeface="Times New Roman" panose="02020503050405090304" pitchFamily="18" charset="0"/>
              </a:rPr>
              <a:t>Reversible.</a:t>
            </a:r>
            <a:endParaRPr kumimoji="1" lang="en-US" altLang="zh-CN" sz="2400" b="1" dirty="0">
              <a:latin typeface="Times New Roman" panose="02020503050405090304" pitchFamily="18" charset="0"/>
              <a:cs typeface="Times New Roman" panose="02020503050405090304" pitchFamily="18" charset="0"/>
            </a:endParaRP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Usually in animal tissues, the electrons are directly passed to pyruvate and  lactates are generated as the reducing products under anaerobic conditions. </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Some tissues and cell types (such as erythrocytes, which has no mitochondria and thus cannot oxidize NADH) produce lactates even under aerobic conditions.</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Lactate dehydrogenase has two forms, L form and M form. In most tissues like skeleton muscle and erythrocytes, the enzyme is in M form, catalyzing the reaction to the right. Generated lactates in this tissues can be carried through blood to liver, where the enzyme is in its L form and accelarates the reverse reaction to oxidize the lactates. </a:t>
            </a:r>
          </a:p>
        </p:txBody>
      </p:sp>
      <p:sp>
        <p:nvSpPr>
          <p:cNvPr id="4" name="文本框 3"/>
          <p:cNvSpPr txBox="1"/>
          <p:nvPr/>
        </p:nvSpPr>
        <p:spPr>
          <a:xfrm>
            <a:off x="4171047" y="-24384"/>
            <a:ext cx="385000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Lactate fermentation</a:t>
            </a:r>
          </a:p>
        </p:txBody>
      </p:sp>
      <p:pic>
        <p:nvPicPr>
          <p:cNvPr id="5" name="图片 4"/>
          <p:cNvPicPr>
            <a:picLocks noChangeAspect="1"/>
          </p:cNvPicPr>
          <p:nvPr/>
        </p:nvPicPr>
        <p:blipFill>
          <a:blip r:embed="rId3"/>
          <a:srcRect l="5948" r="7533"/>
          <a:stretch>
            <a:fillRect/>
          </a:stretch>
        </p:blipFill>
        <p:spPr>
          <a:xfrm>
            <a:off x="2534285" y="722630"/>
            <a:ext cx="4555490" cy="2116455"/>
          </a:xfrm>
          <a:prstGeom prst="rect">
            <a:avLst/>
          </a:prstGeom>
        </p:spPr>
      </p:pic>
      <p:pic>
        <p:nvPicPr>
          <p:cNvPr id="8" name="图片 7"/>
          <p:cNvPicPr>
            <a:picLocks noChangeAspect="1"/>
          </p:cNvPicPr>
          <p:nvPr/>
        </p:nvPicPr>
        <p:blipFill>
          <a:blip r:embed="rId4"/>
          <a:stretch>
            <a:fillRect/>
          </a:stretch>
        </p:blipFill>
        <p:spPr>
          <a:xfrm>
            <a:off x="7881620" y="722630"/>
            <a:ext cx="3669030" cy="2116455"/>
          </a:xfrm>
          <a:prstGeom prst="rect">
            <a:avLst/>
          </a:prstGeom>
        </p:spPr>
      </p:pic>
      <p:sp>
        <p:nvSpPr>
          <p:cNvPr id="9" name="操作按钮: 后退或上一个 8">
            <a:hlinkClick r:id="rId5" action="ppaction://hlinksldjump" highlightClick="1"/>
            <a:extLst>
              <a:ext uri="{FF2B5EF4-FFF2-40B4-BE49-F238E27FC236}">
                <a16:creationId xmlns:a16="http://schemas.microsoft.com/office/drawing/2014/main" id="{E2BDFCAE-6288-5C4B-9782-7D252E702926}"/>
              </a:ext>
            </a:extLst>
          </p:cNvPr>
          <p:cNvSpPr/>
          <p:nvPr/>
        </p:nvSpPr>
        <p:spPr>
          <a:xfrm>
            <a:off x="182780" y="10255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3</a:t>
            </a:fld>
            <a:endParaRPr kumimoji="1" lang="zh-CN" altLang="en-US"/>
          </a:p>
        </p:txBody>
      </p:sp>
      <p:sp>
        <p:nvSpPr>
          <p:cNvPr id="4" name="文本框 3"/>
          <p:cNvSpPr txBox="1"/>
          <p:nvPr/>
        </p:nvSpPr>
        <p:spPr>
          <a:xfrm>
            <a:off x="2617585" y="-12065"/>
            <a:ext cx="7927340" cy="583565"/>
          </a:xfrm>
          <a:prstGeom prst="rect">
            <a:avLst/>
          </a:prstGeom>
          <a:noFill/>
        </p:spPr>
        <p:txBody>
          <a:bodyPr wrap="none" rtlCol="0">
            <a:spAutoFit/>
          </a:bodyPr>
          <a:lstStyle/>
          <a:p>
            <a:pPr algn="l"/>
            <a:r>
              <a:rPr kumimoji="1" lang="en-US" altLang="zh-CN" sz="3200" b="1" dirty="0">
                <a:solidFill>
                  <a:schemeClr val="accent1"/>
                </a:solidFill>
                <a:latin typeface="Times New Roman" panose="02020503050405090304" pitchFamily="18" charset="0"/>
                <a:cs typeface="Times New Roman" panose="02020503050405090304" pitchFamily="18" charset="0"/>
              </a:rPr>
              <a:t>Removal of glucose residue: phosphorolysis  </a:t>
            </a:r>
          </a:p>
        </p:txBody>
      </p:sp>
      <p:sp>
        <p:nvSpPr>
          <p:cNvPr id="5" name="文本框 4"/>
          <p:cNvSpPr txBox="1"/>
          <p:nvPr/>
        </p:nvSpPr>
        <p:spPr>
          <a:xfrm>
            <a:off x="36830" y="844550"/>
            <a:ext cx="4429760" cy="1938020"/>
          </a:xfrm>
          <a:prstGeom prst="rect">
            <a:avLst/>
          </a:prstGeom>
          <a:noFill/>
        </p:spPr>
        <p:txBody>
          <a:bodyPr wrap="square" rtlCol="0">
            <a:spAutoFit/>
          </a:bodyPr>
          <a:lstStyle/>
          <a:p>
            <a:pPr algn="l"/>
            <a:r>
              <a:rPr kumimoji="1" lang="en-US" altLang="zh-CN" sz="2000" b="1" dirty="0">
                <a:solidFill>
                  <a:srgbClr val="FF0000"/>
                </a:solidFill>
                <a:latin typeface="Times New Roman" panose="02020503050405090304" pitchFamily="18" charset="0"/>
                <a:cs typeface="Times New Roman" panose="02020503050405090304" pitchFamily="18" charset="0"/>
              </a:rPr>
              <a:t>Glycogen phosphorylase </a:t>
            </a:r>
            <a:r>
              <a:rPr kumimoji="1" lang="en-US" altLang="zh-CN" sz="2000" b="1" dirty="0">
                <a:latin typeface="Times New Roman" panose="02020503050405090304" pitchFamily="18" charset="0"/>
                <a:cs typeface="Times New Roman" panose="02020503050405090304" pitchFamily="18" charset="0"/>
              </a:rPr>
              <a:t>catalyzes the reaction in which an ɑ1-4 between two glucose residues at a non-reducing end of glycogen undergoes attack by Pi, removing the terminal glucose residue as glucose-1-phosphate.</a:t>
            </a:r>
          </a:p>
        </p:txBody>
      </p:sp>
      <p:grpSp>
        <p:nvGrpSpPr>
          <p:cNvPr id="8" name="组合 7"/>
          <p:cNvGrpSpPr/>
          <p:nvPr/>
        </p:nvGrpSpPr>
        <p:grpSpPr>
          <a:xfrm>
            <a:off x="4466590" y="844550"/>
            <a:ext cx="7668260" cy="5876925"/>
            <a:chOff x="5879" y="1330"/>
            <a:chExt cx="12076" cy="9255"/>
          </a:xfrm>
        </p:grpSpPr>
        <p:pic>
          <p:nvPicPr>
            <p:cNvPr id="3" name="图片 2"/>
            <p:cNvPicPr>
              <a:picLocks noChangeAspect="1"/>
            </p:cNvPicPr>
            <p:nvPr/>
          </p:nvPicPr>
          <p:blipFill>
            <a:blip r:embed="rId3"/>
            <a:srcRect l="2930" r="4697"/>
            <a:stretch>
              <a:fillRect/>
            </a:stretch>
          </p:blipFill>
          <p:spPr>
            <a:xfrm>
              <a:off x="5879" y="1330"/>
              <a:ext cx="12076" cy="9255"/>
            </a:xfrm>
            <a:prstGeom prst="rect">
              <a:avLst/>
            </a:prstGeom>
          </p:spPr>
        </p:pic>
        <p:pic>
          <p:nvPicPr>
            <p:cNvPr id="6" name="图片 5"/>
            <p:cNvPicPr>
              <a:picLocks noChangeAspect="1"/>
            </p:cNvPicPr>
            <p:nvPr/>
          </p:nvPicPr>
          <p:blipFill>
            <a:blip r:embed="rId4"/>
            <a:srcRect r="6283" b="19200"/>
            <a:stretch>
              <a:fillRect/>
            </a:stretch>
          </p:blipFill>
          <p:spPr>
            <a:xfrm>
              <a:off x="7434" y="4679"/>
              <a:ext cx="2864" cy="1844"/>
            </a:xfrm>
            <a:prstGeom prst="rect">
              <a:avLst/>
            </a:prstGeom>
          </p:spPr>
        </p:pic>
        <p:sp>
          <p:nvSpPr>
            <p:cNvPr id="7" name="文本框 6"/>
            <p:cNvSpPr txBox="1"/>
            <p:nvPr/>
          </p:nvSpPr>
          <p:spPr>
            <a:xfrm>
              <a:off x="8115" y="6523"/>
              <a:ext cx="2740" cy="822"/>
            </a:xfrm>
            <a:prstGeom prst="rect">
              <a:avLst/>
            </a:prstGeom>
            <a:noFill/>
          </p:spPr>
          <p:txBody>
            <a:bodyPr wrap="none" rtlCol="0">
              <a:spAutoFit/>
            </a:bodyPr>
            <a:lstStyle/>
            <a:p>
              <a:pPr algn="ctr"/>
              <a:r>
                <a:rPr kumimoji="1" lang="en-US" altLang="zh-CN" sz="1400" b="1" dirty="0">
                  <a:solidFill>
                    <a:srgbClr val="0070C0"/>
                  </a:solidFill>
                  <a:latin typeface="Times New Roman" panose="02020503050405090304" pitchFamily="18" charset="0"/>
                  <a:cs typeface="Times New Roman" panose="02020503050405090304" pitchFamily="18" charset="0"/>
                </a:rPr>
                <a:t>pyridoxal phosphate</a:t>
              </a:r>
            </a:p>
            <a:p>
              <a:pPr algn="ctr"/>
              <a:r>
                <a:rPr kumimoji="1" lang="en-US" altLang="zh-CN" sz="1400" b="1" dirty="0">
                  <a:solidFill>
                    <a:srgbClr val="0070C0"/>
                  </a:solidFill>
                  <a:latin typeface="Times New Roman" panose="02020503050405090304" pitchFamily="18" charset="0"/>
                  <a:cs typeface="Times New Roman" panose="02020503050405090304" pitchFamily="18" charset="0"/>
                </a:rPr>
                <a:t>(cofactor)</a:t>
              </a:r>
            </a:p>
          </p:txBody>
        </p:sp>
      </p:grpSp>
      <p:sp>
        <p:nvSpPr>
          <p:cNvPr id="9" name="文本框 8"/>
          <p:cNvSpPr txBox="1"/>
          <p:nvPr/>
        </p:nvSpPr>
        <p:spPr>
          <a:xfrm>
            <a:off x="188595" y="4239895"/>
            <a:ext cx="4126865" cy="706755"/>
          </a:xfrm>
          <a:prstGeom prst="rect">
            <a:avLst/>
          </a:prstGeom>
          <a:noFill/>
        </p:spPr>
        <p:txBody>
          <a:bodyPr wrap="square" rtlCol="0" anchor="t">
            <a:spAutoFit/>
          </a:bodyPr>
          <a:lstStyle/>
          <a:p>
            <a:pPr algn="l"/>
            <a:r>
              <a:rPr kumimoji="1" lang="en-US" altLang="zh-CN" sz="2000" b="1" dirty="0">
                <a:solidFill>
                  <a:srgbClr val="FF0000"/>
                </a:solidFill>
                <a:latin typeface="Times New Roman" panose="02020503050405090304" pitchFamily="18" charset="0"/>
                <a:cs typeface="Times New Roman" panose="02020503050405090304" pitchFamily="18" charset="0"/>
                <a:sym typeface="+mn-ea"/>
              </a:rPr>
              <a:t>Pyridoxal phosphate </a:t>
            </a:r>
            <a:r>
              <a:rPr kumimoji="1" lang="en-US" altLang="zh-CN" sz="2000" b="1" dirty="0">
                <a:solidFill>
                  <a:schemeClr val="tx1"/>
                </a:solidFill>
                <a:latin typeface="Times New Roman" panose="02020503050405090304" pitchFamily="18" charset="0"/>
                <a:cs typeface="Times New Roman" panose="02020503050405090304" pitchFamily="18" charset="0"/>
                <a:sym typeface="+mn-ea"/>
              </a:rPr>
              <a:t>acts as an acid catalyst by its phoshate group</a:t>
            </a:r>
          </a:p>
        </p:txBody>
      </p:sp>
      <p:pic>
        <p:nvPicPr>
          <p:cNvPr id="10" name="图片 9"/>
          <p:cNvPicPr>
            <a:picLocks noChangeAspect="1"/>
          </p:cNvPicPr>
          <p:nvPr/>
        </p:nvPicPr>
        <p:blipFill>
          <a:blip r:embed="rId4"/>
          <a:srcRect b="19200"/>
          <a:stretch>
            <a:fillRect/>
          </a:stretch>
        </p:blipFill>
        <p:spPr>
          <a:xfrm>
            <a:off x="1174115" y="4960620"/>
            <a:ext cx="2920365" cy="1760855"/>
          </a:xfrm>
          <a:prstGeom prst="rect">
            <a:avLst/>
          </a:prstGeom>
        </p:spPr>
      </p:pic>
      <p:sp>
        <p:nvSpPr>
          <p:cNvPr id="35" name="操作按钮: 后退或上一个 34">
            <a:hlinkClick r:id="rId5" action="ppaction://hlinksldjump" highlightClick="1"/>
          </p:cNvPr>
          <p:cNvSpPr/>
          <p:nvPr/>
        </p:nvSpPr>
        <p:spPr>
          <a:xfrm>
            <a:off x="-47"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
        <p:nvSpPr>
          <p:cNvPr id="12" name="文本框 11">
            <a:hlinkClick r:id="rId6" action="ppaction://hlinksldjump"/>
          </p:cNvPr>
          <p:cNvSpPr txBox="1"/>
          <p:nvPr/>
        </p:nvSpPr>
        <p:spPr>
          <a:xfrm>
            <a:off x="0" y="3342005"/>
            <a:ext cx="6031230" cy="429895"/>
          </a:xfrm>
          <a:prstGeom prst="rect">
            <a:avLst/>
          </a:prstGeom>
          <a:noFill/>
        </p:spPr>
        <p:txBody>
          <a:bodyPr wrap="square" rtlCol="0">
            <a:spAutoFit/>
          </a:bodyPr>
          <a:lstStyle/>
          <a:p>
            <a:pPr algn="l"/>
            <a:r>
              <a:rPr kumimoji="1" lang="en-US" altLang="zh-CN" sz="2200" b="1" dirty="0">
                <a:latin typeface="Times New Roman" panose="02020503050405090304" pitchFamily="18" charset="0"/>
                <a:cs typeface="Times New Roman" panose="02020503050405090304" pitchFamily="18" charset="0"/>
              </a:rPr>
              <a:t>This enzyme is regulated by </a:t>
            </a:r>
            <a:r>
              <a:rPr kumimoji="1" lang="en-US" altLang="zh-CN" sz="2200" b="1" dirty="0">
                <a:solidFill>
                  <a:srgbClr val="C00000"/>
                </a:solidFill>
                <a:latin typeface="Times New Roman" panose="02020503050405090304" pitchFamily="18" charset="0"/>
                <a:cs typeface="Times New Roman" panose="02020503050405090304" pitchFamily="18" charset="0"/>
              </a:rPr>
              <a:t>phosphrylation</a:t>
            </a:r>
            <a:r>
              <a:rPr kumimoji="1" lang="en-US" altLang="zh-CN" sz="2200" b="1" dirty="0">
                <a:latin typeface="Times New Roman" panose="02020503050405090304" pitchFamily="18" charset="0"/>
                <a:cs typeface="Times New Roman" panose="02020503050405090304" pitchFamily="18" charset="0"/>
              </a:rPr>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30</a:t>
            </a:fld>
            <a:endParaRPr kumimoji="1" lang="zh-CN" altLang="en-US"/>
          </a:p>
        </p:txBody>
      </p:sp>
      <p:sp>
        <p:nvSpPr>
          <p:cNvPr id="4" name="文本框 3"/>
          <p:cNvSpPr txBox="1"/>
          <p:nvPr/>
        </p:nvSpPr>
        <p:spPr>
          <a:xfrm>
            <a:off x="4136440" y="-24384"/>
            <a:ext cx="391922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Ethanol fermentation</a:t>
            </a:r>
          </a:p>
        </p:txBody>
      </p:sp>
      <p:pic>
        <p:nvPicPr>
          <p:cNvPr id="5" name="图片 4"/>
          <p:cNvPicPr>
            <a:picLocks noChangeAspect="1"/>
          </p:cNvPicPr>
          <p:nvPr/>
        </p:nvPicPr>
        <p:blipFill>
          <a:blip r:embed="rId3"/>
          <a:stretch>
            <a:fillRect/>
          </a:stretch>
        </p:blipFill>
        <p:spPr>
          <a:xfrm>
            <a:off x="190500" y="559435"/>
            <a:ext cx="5362575" cy="1769745"/>
          </a:xfrm>
          <a:prstGeom prst="rect">
            <a:avLst/>
          </a:prstGeom>
        </p:spPr>
      </p:pic>
      <p:sp>
        <p:nvSpPr>
          <p:cNvPr id="3" name="文本框 2"/>
          <p:cNvSpPr txBox="1"/>
          <p:nvPr/>
        </p:nvSpPr>
        <p:spPr>
          <a:xfrm>
            <a:off x="5723890" y="771525"/>
            <a:ext cx="6291580" cy="5846445"/>
          </a:xfrm>
          <a:prstGeom prst="rect">
            <a:avLst/>
          </a:prstGeom>
          <a:noFill/>
        </p:spPr>
        <p:txBody>
          <a:bodyPr wrap="square" rtlCol="0">
            <a:spAutoFit/>
          </a:bodyPr>
          <a:lstStyle/>
          <a:p>
            <a:pPr algn="l"/>
            <a:r>
              <a:rPr kumimoji="1" lang="en-US" altLang="zh-CN" sz="2200" b="1" dirty="0">
                <a:latin typeface="Times New Roman" panose="02020503050405090304" pitchFamily="18" charset="0"/>
                <a:cs typeface="Times New Roman" panose="02020503050405090304" pitchFamily="18" charset="0"/>
              </a:rPr>
              <a:t>Ethanol fermentation includes two reactions, a </a:t>
            </a:r>
            <a:r>
              <a:rPr kumimoji="1" lang="en-US" altLang="zh-CN" sz="2200" b="1" dirty="0">
                <a:solidFill>
                  <a:srgbClr val="C00000"/>
                </a:solidFill>
                <a:latin typeface="Times New Roman" panose="02020503050405090304" pitchFamily="18" charset="0"/>
                <a:cs typeface="Times New Roman" panose="02020503050405090304" pitchFamily="18" charset="0"/>
              </a:rPr>
              <a:t>decarboxylation</a:t>
            </a:r>
            <a:r>
              <a:rPr kumimoji="1" lang="en-US" altLang="zh-CN" sz="2200" b="1" dirty="0">
                <a:latin typeface="Times New Roman" panose="02020503050405090304" pitchFamily="18" charset="0"/>
                <a:cs typeface="Times New Roman" panose="02020503050405090304" pitchFamily="18" charset="0"/>
              </a:rPr>
              <a:t> step and a </a:t>
            </a:r>
            <a:r>
              <a:rPr kumimoji="1" lang="en-US" altLang="zh-CN" sz="2200" b="1" dirty="0">
                <a:solidFill>
                  <a:srgbClr val="C00000"/>
                </a:solidFill>
                <a:latin typeface="Times New Roman" panose="02020503050405090304" pitchFamily="18" charset="0"/>
                <a:cs typeface="Times New Roman" panose="02020503050405090304" pitchFamily="18" charset="0"/>
              </a:rPr>
              <a:t>reduction</a:t>
            </a:r>
            <a:r>
              <a:rPr kumimoji="1" lang="en-US" altLang="zh-CN" sz="2200" b="1" dirty="0">
                <a:latin typeface="Times New Roman" panose="02020503050405090304" pitchFamily="18" charset="0"/>
                <a:cs typeface="Times New Roman" panose="02020503050405090304" pitchFamily="18" charset="0"/>
              </a:rPr>
              <a:t> reaction.</a:t>
            </a:r>
          </a:p>
          <a:p>
            <a:pPr algn="l"/>
            <a:endParaRPr kumimoji="1" lang="en-US" altLang="zh-CN" sz="2200" b="1" dirty="0">
              <a:latin typeface="Times New Roman" panose="02020503050405090304" pitchFamily="18" charset="0"/>
              <a:cs typeface="Times New Roman" panose="02020503050405090304" pitchFamily="18" charset="0"/>
            </a:endParaRPr>
          </a:p>
          <a:p>
            <a:pPr algn="l"/>
            <a:r>
              <a:rPr kumimoji="1" lang="en-US" altLang="zh-CN" sz="2200" b="1" dirty="0">
                <a:latin typeface="Times New Roman" panose="02020503050405090304" pitchFamily="18" charset="0"/>
                <a:cs typeface="Times New Roman" panose="02020503050405090304" pitchFamily="18" charset="0"/>
              </a:rPr>
              <a:t>The first step is a simple decarboxylation involcing no net oxidation of pyruvate catalyzed by pyruvate decarboxylase, generating acetaldehyde as well as releases a CO2. The enzyme is absent in vertebrate tissues and the organisms that carry lactate fermentation.</a:t>
            </a:r>
          </a:p>
          <a:p>
            <a:pPr algn="l"/>
            <a:endParaRPr kumimoji="1" lang="en-US" altLang="zh-CN" sz="2200" b="1" dirty="0">
              <a:latin typeface="Times New Roman" panose="02020503050405090304" pitchFamily="18" charset="0"/>
              <a:cs typeface="Times New Roman" panose="02020503050405090304" pitchFamily="18" charset="0"/>
            </a:endParaRPr>
          </a:p>
          <a:p>
            <a:pPr algn="l"/>
            <a:r>
              <a:rPr kumimoji="1" lang="en-US" altLang="zh-CN" sz="2200" b="1" dirty="0">
                <a:latin typeface="Times New Roman" panose="02020503050405090304" pitchFamily="18" charset="0"/>
                <a:cs typeface="Times New Roman" panose="02020503050405090304" pitchFamily="18" charset="0"/>
              </a:rPr>
              <a:t>In the second step, the electrons of NADH is transferred to acetaldehyde to generate ethanol, catalyzed by alcohol dehydrogenase, which also exists in many organisms which do not carry ethanol fermentation but metabolize ethnol. However, in this organisms the reaction proceeds to the left.</a:t>
            </a:r>
          </a:p>
        </p:txBody>
      </p:sp>
      <p:pic>
        <p:nvPicPr>
          <p:cNvPr id="7" name="图片 6"/>
          <p:cNvPicPr>
            <a:picLocks noChangeAspect="1"/>
          </p:cNvPicPr>
          <p:nvPr/>
        </p:nvPicPr>
        <p:blipFill>
          <a:blip r:embed="rId4"/>
          <a:stretch>
            <a:fillRect/>
          </a:stretch>
        </p:blipFill>
        <p:spPr>
          <a:xfrm>
            <a:off x="688340" y="2329180"/>
            <a:ext cx="4162425" cy="4288790"/>
          </a:xfrm>
          <a:prstGeom prst="rect">
            <a:avLst/>
          </a:prstGeom>
        </p:spPr>
      </p:pic>
      <p:sp>
        <p:nvSpPr>
          <p:cNvPr id="8" name="操作按钮: 后退或上一个 7">
            <a:hlinkClick r:id="rId5" action="ppaction://hlinksldjump" highlightClick="1"/>
            <a:extLst>
              <a:ext uri="{FF2B5EF4-FFF2-40B4-BE49-F238E27FC236}">
                <a16:creationId xmlns:a16="http://schemas.microsoft.com/office/drawing/2014/main" id="{E2BDFCAE-6288-5C4B-9782-7D252E702926}"/>
              </a:ext>
            </a:extLst>
          </p:cNvPr>
          <p:cNvSpPr/>
          <p:nvPr/>
        </p:nvSpPr>
        <p:spPr>
          <a:xfrm>
            <a:off x="73238"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31</a:t>
            </a:fld>
            <a:endParaRPr kumimoji="1" lang="zh-CN" altLang="en-US"/>
          </a:p>
        </p:txBody>
      </p:sp>
      <p:sp>
        <p:nvSpPr>
          <p:cNvPr id="3" name="文本框 2"/>
          <p:cNvSpPr txBox="1"/>
          <p:nvPr/>
        </p:nvSpPr>
        <p:spPr>
          <a:xfrm>
            <a:off x="3599230" y="-24384"/>
            <a:ext cx="499237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Pentose phosphate pathway</a:t>
            </a:r>
          </a:p>
        </p:txBody>
      </p:sp>
      <p:pic>
        <p:nvPicPr>
          <p:cNvPr id="4" name="图片 3"/>
          <p:cNvPicPr>
            <a:picLocks noChangeAspect="1"/>
          </p:cNvPicPr>
          <p:nvPr/>
        </p:nvPicPr>
        <p:blipFill rotWithShape="1">
          <a:blip r:embed="rId3"/>
          <a:srcRect t="9757"/>
          <a:stretch/>
        </p:blipFill>
        <p:spPr>
          <a:xfrm>
            <a:off x="-8255" y="1272208"/>
            <a:ext cx="5486400" cy="4836491"/>
          </a:xfrm>
          <a:prstGeom prst="rect">
            <a:avLst/>
          </a:prstGeom>
        </p:spPr>
      </p:pic>
      <p:sp>
        <p:nvSpPr>
          <p:cNvPr id="5" name="文本框 4"/>
          <p:cNvSpPr txBox="1"/>
          <p:nvPr/>
        </p:nvSpPr>
        <p:spPr>
          <a:xfrm>
            <a:off x="5380990" y="559435"/>
            <a:ext cx="6650355" cy="6247130"/>
          </a:xfrm>
          <a:prstGeom prst="rect">
            <a:avLst/>
          </a:prstGeom>
          <a:noFill/>
        </p:spPr>
        <p:txBody>
          <a:bodyPr wrap="square" rtlCol="0">
            <a:spAutoFit/>
          </a:bodyPr>
          <a:lstStyle/>
          <a:p>
            <a:pPr algn="l"/>
            <a:r>
              <a:rPr kumimoji="1" lang="en-US" altLang="zh-CN" sz="2000" b="1" dirty="0">
                <a:latin typeface="Times New Roman" panose="02020503050405090304" pitchFamily="18" charset="0"/>
                <a:cs typeface="Times New Roman" panose="02020503050405090304" pitchFamily="18" charset="0"/>
              </a:rPr>
              <a:t>Pentose phosphate pathway is a fate of glucose-6-phosphate which gyields specialized products needed for cell growth.</a:t>
            </a:r>
          </a:p>
          <a:p>
            <a:pPr algn="l"/>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Rapidly dividing cells, such as thosu of bone marrow, skin, and intestinal mucosa, and those of tumors, use pentose 5-phosphate to make RNA, DNA and coenzymes such as ATP, NADH.</a:t>
            </a:r>
          </a:p>
          <a:p>
            <a:pPr algn="l"/>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NADPH generated in this pathway is needed for some other tissues for reductive biosynthesis or to counter the damaging effects of oxygen radicals.</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There're two different types of pentose occurring in nature, the oxidative one and the reductive one, the former exists in most animal tissues and the latter occurs in plant tissues and is crucial to the photosynthetic assimilation of CO2.</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Oxidative pentose phosphate pathway is divided into oxidative phase and nonoxidative phase .</a:t>
            </a:r>
          </a:p>
        </p:txBody>
      </p:sp>
      <p:sp>
        <p:nvSpPr>
          <p:cNvPr id="6" name="操作按钮: 后退或上一个 5">
            <a:hlinkClick r:id="rId4" action="ppaction://hlinksldjump" highlightClick="1"/>
            <a:extLst>
              <a:ext uri="{FF2B5EF4-FFF2-40B4-BE49-F238E27FC236}">
                <a16:creationId xmlns:a16="http://schemas.microsoft.com/office/drawing/2014/main" id="{E2BDFCAE-6288-5C4B-9782-7D252E702926}"/>
              </a:ext>
            </a:extLst>
          </p:cNvPr>
          <p:cNvSpPr/>
          <p:nvPr/>
        </p:nvSpPr>
        <p:spPr>
          <a:xfrm>
            <a:off x="182779"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
        <p:nvSpPr>
          <p:cNvPr id="7" name="文本框 6">
            <a:hlinkClick r:id="rId5" action="ppaction://hlinksldjump"/>
            <a:extLst>
              <a:ext uri="{FF2B5EF4-FFF2-40B4-BE49-F238E27FC236}">
                <a16:creationId xmlns:a16="http://schemas.microsoft.com/office/drawing/2014/main" id="{5A0254D8-D4BF-5F47-B2B5-642BC2E2E8A7}"/>
              </a:ext>
            </a:extLst>
          </p:cNvPr>
          <p:cNvSpPr txBox="1"/>
          <p:nvPr/>
        </p:nvSpPr>
        <p:spPr>
          <a:xfrm>
            <a:off x="42507" y="687433"/>
            <a:ext cx="1510747" cy="584775"/>
          </a:xfrm>
          <a:prstGeom prst="rect">
            <a:avLst/>
          </a:prstGeom>
          <a:noFill/>
        </p:spPr>
        <p:txBody>
          <a:bodyPr wrap="square" rtlCol="0">
            <a:spAutoFit/>
          </a:bodyPr>
          <a:lstStyle/>
          <a:p>
            <a:pPr algn="ctr"/>
            <a:r>
              <a:rPr kumimoji="1" lang="en-US" altLang="zh-CN" sz="1600" b="1" dirty="0">
                <a:solidFill>
                  <a:srgbClr val="0070C0"/>
                </a:solidFill>
                <a:latin typeface="Times New Roman" panose="02020503050405090304" pitchFamily="18" charset="0"/>
                <a:cs typeface="Times New Roman" panose="02020503050405090304" pitchFamily="18" charset="0"/>
              </a:rPr>
              <a:t>Nonoxidative phase</a:t>
            </a:r>
            <a:endParaRPr kumimoji="1" lang="zh-CN" altLang="en-US" sz="1600" b="1" dirty="0">
              <a:solidFill>
                <a:srgbClr val="0070C0"/>
              </a:solidFill>
              <a:latin typeface="Times New Roman" panose="02020503050405090304" pitchFamily="18" charset="0"/>
              <a:cs typeface="Times New Roman" panose="02020503050405090304" pitchFamily="18" charset="0"/>
            </a:endParaRPr>
          </a:p>
        </p:txBody>
      </p:sp>
      <p:sp>
        <p:nvSpPr>
          <p:cNvPr id="8" name="文本框 7">
            <a:hlinkClick r:id="rId6" action="ppaction://hlinksldjump"/>
            <a:extLst>
              <a:ext uri="{FF2B5EF4-FFF2-40B4-BE49-F238E27FC236}">
                <a16:creationId xmlns:a16="http://schemas.microsoft.com/office/drawing/2014/main" id="{366C7D8E-ECDC-7043-805C-B8C515156C14}"/>
              </a:ext>
            </a:extLst>
          </p:cNvPr>
          <p:cNvSpPr txBox="1"/>
          <p:nvPr/>
        </p:nvSpPr>
        <p:spPr>
          <a:xfrm>
            <a:off x="1553254" y="687433"/>
            <a:ext cx="1510747" cy="584775"/>
          </a:xfrm>
          <a:prstGeom prst="rect">
            <a:avLst/>
          </a:prstGeom>
          <a:noFill/>
        </p:spPr>
        <p:txBody>
          <a:bodyPr wrap="square" rtlCol="0">
            <a:spAutoFit/>
          </a:bodyPr>
          <a:lstStyle/>
          <a:p>
            <a:pPr algn="ctr"/>
            <a:r>
              <a:rPr kumimoji="1" lang="en-US" altLang="zh-CN" sz="1600" b="1" dirty="0">
                <a:solidFill>
                  <a:srgbClr val="0070C0"/>
                </a:solidFill>
                <a:latin typeface="Times New Roman" panose="02020503050405090304" pitchFamily="18" charset="0"/>
                <a:cs typeface="Times New Roman" panose="02020503050405090304" pitchFamily="18" charset="0"/>
              </a:rPr>
              <a:t>Oxidative phase</a:t>
            </a:r>
            <a:endParaRPr kumimoji="1" lang="zh-CN" altLang="en-US" sz="1600" b="1" dirty="0">
              <a:solidFill>
                <a:srgbClr val="0070C0"/>
              </a:solidFill>
              <a:latin typeface="Times New Roman" panose="02020503050405090304" pitchFamily="18" charset="0"/>
              <a:cs typeface="Times New Roman" panose="02020503050405090304" pitchFamily="18"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32</a:t>
            </a:fld>
            <a:endParaRPr kumimoji="1" lang="zh-CN" altLang="en-US"/>
          </a:p>
        </p:txBody>
      </p:sp>
      <p:sp>
        <p:nvSpPr>
          <p:cNvPr id="3" name="文本框 2"/>
          <p:cNvSpPr txBox="1"/>
          <p:nvPr/>
        </p:nvSpPr>
        <p:spPr>
          <a:xfrm>
            <a:off x="4609515" y="-24384"/>
            <a:ext cx="297180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Oxidative phase</a:t>
            </a:r>
          </a:p>
        </p:txBody>
      </p:sp>
      <p:pic>
        <p:nvPicPr>
          <p:cNvPr id="5" name="图片 4"/>
          <p:cNvPicPr>
            <a:picLocks noChangeAspect="1"/>
          </p:cNvPicPr>
          <p:nvPr/>
        </p:nvPicPr>
        <p:blipFill>
          <a:blip r:embed="rId3"/>
          <a:srcRect l="6562" r="1299" b="60204"/>
          <a:stretch>
            <a:fillRect/>
          </a:stretch>
        </p:blipFill>
        <p:spPr>
          <a:xfrm>
            <a:off x="-6985" y="1799590"/>
            <a:ext cx="2974340" cy="4349750"/>
          </a:xfrm>
          <a:prstGeom prst="rect">
            <a:avLst/>
          </a:prstGeom>
        </p:spPr>
      </p:pic>
      <p:pic>
        <p:nvPicPr>
          <p:cNvPr id="6" name="图片 5"/>
          <p:cNvPicPr>
            <a:picLocks noChangeAspect="1"/>
          </p:cNvPicPr>
          <p:nvPr/>
        </p:nvPicPr>
        <p:blipFill>
          <a:blip r:embed="rId3"/>
          <a:srcRect t="45102"/>
          <a:stretch>
            <a:fillRect/>
          </a:stretch>
        </p:blipFill>
        <p:spPr>
          <a:xfrm>
            <a:off x="3159760" y="783590"/>
            <a:ext cx="3194685" cy="5937885"/>
          </a:xfrm>
          <a:prstGeom prst="rect">
            <a:avLst/>
          </a:prstGeom>
        </p:spPr>
      </p:pic>
      <p:cxnSp>
        <p:nvCxnSpPr>
          <p:cNvPr id="7" name="直接箭头连接符 6"/>
          <p:cNvCxnSpPr/>
          <p:nvPr/>
        </p:nvCxnSpPr>
        <p:spPr>
          <a:xfrm flipV="1">
            <a:off x="2475230" y="1638300"/>
            <a:ext cx="1497965" cy="359219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2475230" y="3354070"/>
            <a:ext cx="684530" cy="306705"/>
          </a:xfrm>
          <a:prstGeom prst="rect">
            <a:avLst/>
          </a:prstGeom>
          <a:noFill/>
        </p:spPr>
        <p:txBody>
          <a:bodyPr wrap="none" rtlCol="0">
            <a:spAutoFit/>
          </a:bodyPr>
          <a:lstStyle/>
          <a:p>
            <a:pPr algn="l"/>
            <a:r>
              <a:rPr kumimoji="1" lang="en-US" altLang="zh-CN" sz="1400" b="1" dirty="0">
                <a:solidFill>
                  <a:srgbClr val="00B0F0"/>
                </a:solidFill>
                <a:latin typeface="+mn-ea"/>
                <a:cs typeface="+mn-ea"/>
              </a:rPr>
              <a:t>lactose</a:t>
            </a:r>
          </a:p>
        </p:txBody>
      </p:sp>
      <p:sp>
        <p:nvSpPr>
          <p:cNvPr id="10" name="文本框 9"/>
          <p:cNvSpPr txBox="1"/>
          <p:nvPr/>
        </p:nvSpPr>
        <p:spPr>
          <a:xfrm>
            <a:off x="3159760" y="3506470"/>
            <a:ext cx="617220" cy="306705"/>
          </a:xfrm>
          <a:prstGeom prst="rect">
            <a:avLst/>
          </a:prstGeom>
          <a:noFill/>
        </p:spPr>
        <p:txBody>
          <a:bodyPr wrap="none" rtlCol="0">
            <a:spAutoFit/>
          </a:bodyPr>
          <a:lstStyle/>
          <a:p>
            <a:pPr algn="l"/>
            <a:r>
              <a:rPr kumimoji="1" lang="en-US" altLang="zh-CN" sz="1400" b="1" dirty="0">
                <a:solidFill>
                  <a:schemeClr val="tx1"/>
                </a:solidFill>
                <a:latin typeface="+mn-ea"/>
                <a:cs typeface="+mn-ea"/>
              </a:rPr>
              <a:t>Mg2+</a:t>
            </a:r>
          </a:p>
        </p:txBody>
      </p:sp>
      <p:pic>
        <p:nvPicPr>
          <p:cNvPr id="12" name="图片 11"/>
          <p:cNvPicPr>
            <a:picLocks noChangeAspect="1"/>
          </p:cNvPicPr>
          <p:nvPr/>
        </p:nvPicPr>
        <p:blipFill>
          <a:blip r:embed="rId4"/>
          <a:srcRect b="60008"/>
          <a:stretch>
            <a:fillRect/>
          </a:stretch>
        </p:blipFill>
        <p:spPr>
          <a:xfrm>
            <a:off x="5892800" y="2162175"/>
            <a:ext cx="6123305" cy="701040"/>
          </a:xfrm>
          <a:prstGeom prst="rect">
            <a:avLst/>
          </a:prstGeom>
        </p:spPr>
      </p:pic>
      <p:sp>
        <p:nvSpPr>
          <p:cNvPr id="13" name="文本框 12"/>
          <p:cNvSpPr txBox="1"/>
          <p:nvPr/>
        </p:nvSpPr>
        <p:spPr>
          <a:xfrm>
            <a:off x="6130290" y="4061460"/>
            <a:ext cx="5885815" cy="1938020"/>
          </a:xfrm>
          <a:prstGeom prst="rect">
            <a:avLst/>
          </a:prstGeom>
          <a:noFill/>
        </p:spPr>
        <p:txBody>
          <a:bodyPr wrap="square" rtlCol="0">
            <a:spAutoFit/>
          </a:bodyPr>
          <a:lstStyle/>
          <a:p>
            <a:pPr algn="l">
              <a:lnSpc>
                <a:spcPct val="150000"/>
              </a:lnSpc>
            </a:pPr>
            <a:r>
              <a:rPr kumimoji="1" lang="en-US" altLang="zh-CN" sz="2000" b="1" dirty="0">
                <a:latin typeface="Times New Roman" panose="02020503050405090304" pitchFamily="18" charset="0"/>
                <a:cs typeface="Times New Roman" panose="02020503050405090304" pitchFamily="18" charset="0"/>
              </a:rPr>
              <a:t>The net result of the oxidative phase is the production of </a:t>
            </a:r>
            <a:r>
              <a:rPr kumimoji="1" lang="en-US" altLang="zh-CN" sz="2000" b="1" dirty="0">
                <a:solidFill>
                  <a:srgbClr val="C00000"/>
                </a:solidFill>
                <a:latin typeface="Times New Roman" panose="02020503050405090304" pitchFamily="18" charset="0"/>
                <a:cs typeface="Times New Roman" panose="02020503050405090304" pitchFamily="18" charset="0"/>
              </a:rPr>
              <a:t>NADPH</a:t>
            </a:r>
            <a:r>
              <a:rPr kumimoji="1" lang="en-US" altLang="zh-CN" sz="2000" b="1" dirty="0">
                <a:latin typeface="Times New Roman" panose="02020503050405090304" pitchFamily="18" charset="0"/>
                <a:cs typeface="Times New Roman" panose="02020503050405090304" pitchFamily="18" charset="0"/>
              </a:rPr>
              <a:t>, a reductant for biosynthetic reactions, and </a:t>
            </a:r>
            <a:r>
              <a:rPr kumimoji="1" lang="en-US" altLang="zh-CN" sz="2000" b="1" dirty="0">
                <a:solidFill>
                  <a:srgbClr val="C00000"/>
                </a:solidFill>
                <a:latin typeface="Times New Roman" panose="02020503050405090304" pitchFamily="18" charset="0"/>
                <a:cs typeface="Times New Roman" panose="02020503050405090304" pitchFamily="18" charset="0"/>
              </a:rPr>
              <a:t>ribose 5-phosphate</a:t>
            </a:r>
            <a:r>
              <a:rPr kumimoji="1" lang="en-US" altLang="zh-CN" sz="2000" b="1" dirty="0">
                <a:latin typeface="Times New Roman" panose="02020503050405090304" pitchFamily="18" charset="0"/>
                <a:cs typeface="Times New Roman" panose="02020503050405090304" pitchFamily="18" charset="0"/>
              </a:rPr>
              <a:t>, a precursor for nucleotide synthesis.</a:t>
            </a:r>
          </a:p>
        </p:txBody>
      </p:sp>
      <p:sp>
        <p:nvSpPr>
          <p:cNvPr id="14" name="文本框 13"/>
          <p:cNvSpPr txBox="1"/>
          <p:nvPr/>
        </p:nvSpPr>
        <p:spPr>
          <a:xfrm>
            <a:off x="6354445" y="1177925"/>
            <a:ext cx="5355590" cy="460375"/>
          </a:xfrm>
          <a:prstGeom prst="rect">
            <a:avLst/>
          </a:prstGeom>
          <a:noFill/>
        </p:spPr>
        <p:txBody>
          <a:bodyPr wrap="none" rtlCol="0">
            <a:spAutoFit/>
          </a:bodyPr>
          <a:lstStyle/>
          <a:p>
            <a:pPr algn="l"/>
            <a:r>
              <a:rPr kumimoji="1" lang="en-US" altLang="zh-CN" sz="2400" b="1" dirty="0">
                <a:latin typeface="Times New Roman" panose="02020503050405090304" pitchFamily="18" charset="0"/>
                <a:cs typeface="Times New Roman" panose="02020503050405090304" pitchFamily="18" charset="0"/>
              </a:rPr>
              <a:t>reaction equation of the oxidative phase</a:t>
            </a:r>
          </a:p>
        </p:txBody>
      </p:sp>
      <p:sp>
        <p:nvSpPr>
          <p:cNvPr id="15" name="操作按钮: 后退或上一个 14">
            <a:hlinkClick r:id="rId5" action="ppaction://hlinksldjump" highlightClick="1"/>
            <a:extLst>
              <a:ext uri="{FF2B5EF4-FFF2-40B4-BE49-F238E27FC236}">
                <a16:creationId xmlns:a16="http://schemas.microsoft.com/office/drawing/2014/main" id="{E2BDFCAE-6288-5C4B-9782-7D252E702926}"/>
              </a:ext>
            </a:extLst>
          </p:cNvPr>
          <p:cNvSpPr/>
          <p:nvPr/>
        </p:nvSpPr>
        <p:spPr>
          <a:xfrm>
            <a:off x="129771" y="614934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33</a:t>
            </a:fld>
            <a:endParaRPr kumimoji="1" lang="zh-CN" altLang="en-US"/>
          </a:p>
        </p:txBody>
      </p:sp>
      <p:sp>
        <p:nvSpPr>
          <p:cNvPr id="3" name="文本框 2"/>
          <p:cNvSpPr txBox="1"/>
          <p:nvPr/>
        </p:nvSpPr>
        <p:spPr>
          <a:xfrm>
            <a:off x="4304715" y="-24384"/>
            <a:ext cx="358140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Nonoxidative phase</a:t>
            </a:r>
          </a:p>
        </p:txBody>
      </p:sp>
      <p:pic>
        <p:nvPicPr>
          <p:cNvPr id="5" name="图片 4"/>
          <p:cNvPicPr>
            <a:picLocks noChangeAspect="1"/>
          </p:cNvPicPr>
          <p:nvPr/>
        </p:nvPicPr>
        <p:blipFill>
          <a:blip r:embed="rId3"/>
          <a:srcRect l="1913" r="1777"/>
          <a:stretch>
            <a:fillRect/>
          </a:stretch>
        </p:blipFill>
        <p:spPr>
          <a:xfrm>
            <a:off x="1695450" y="644525"/>
            <a:ext cx="8801100" cy="3689985"/>
          </a:xfrm>
          <a:prstGeom prst="rect">
            <a:avLst/>
          </a:prstGeom>
        </p:spPr>
      </p:pic>
      <p:sp>
        <p:nvSpPr>
          <p:cNvPr id="7" name="文本框 6"/>
          <p:cNvSpPr txBox="1"/>
          <p:nvPr/>
        </p:nvSpPr>
        <p:spPr>
          <a:xfrm>
            <a:off x="309245" y="4495165"/>
            <a:ext cx="11571605" cy="2306955"/>
          </a:xfrm>
          <a:prstGeom prst="rect">
            <a:avLst/>
          </a:prstGeom>
          <a:noFill/>
        </p:spPr>
        <p:txBody>
          <a:bodyPr wrap="square" rtlCol="0">
            <a:spAutoFit/>
          </a:bodyPr>
          <a:lstStyle/>
          <a:p>
            <a:pPr algn="l"/>
            <a:r>
              <a:rPr kumimoji="1" lang="en-US" altLang="zh-CN" sz="2400" b="1" dirty="0">
                <a:latin typeface="Times New Roman" panose="02020503050405090304" pitchFamily="18" charset="0"/>
                <a:cs typeface="Times New Roman" panose="02020503050405090304" pitchFamily="18" charset="0"/>
              </a:rPr>
              <a:t>In the rapidly dividing cells, ribulose is further converted to ribose for nucleic acid synthesis. In tissues that primarily needs NADPH, the pentose would go into the nonoxidative phase and is converted to six-carbon sugar phosphates after a series of rearrangements of the carbon skeletons.</a:t>
            </a:r>
          </a:p>
          <a:p>
            <a:pPr algn="l"/>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Many different sugar of different carbon numbers is generated in this phase.</a:t>
            </a:r>
          </a:p>
        </p:txBody>
      </p:sp>
      <p:sp>
        <p:nvSpPr>
          <p:cNvPr id="6" name="操作按钮: 后退或上一个 5">
            <a:hlinkClick r:id="rId4" action="ppaction://hlinksldjump" highlightClick="1"/>
            <a:extLst>
              <a:ext uri="{FF2B5EF4-FFF2-40B4-BE49-F238E27FC236}">
                <a16:creationId xmlns:a16="http://schemas.microsoft.com/office/drawing/2014/main" id="{E2BDFCAE-6288-5C4B-9782-7D252E702926}"/>
              </a:ext>
            </a:extLst>
          </p:cNvPr>
          <p:cNvSpPr/>
          <p:nvPr/>
        </p:nvSpPr>
        <p:spPr>
          <a:xfrm>
            <a:off x="156275" y="13722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4</a:t>
            </a:fld>
            <a:endParaRPr kumimoji="1" lang="zh-CN" altLang="en-US"/>
          </a:p>
        </p:txBody>
      </p:sp>
      <p:pic>
        <p:nvPicPr>
          <p:cNvPr id="3" name="图片 2"/>
          <p:cNvPicPr>
            <a:picLocks noChangeAspect="1"/>
          </p:cNvPicPr>
          <p:nvPr/>
        </p:nvPicPr>
        <p:blipFill>
          <a:blip r:embed="rId3"/>
          <a:srcRect t="4669" b="2986"/>
          <a:stretch>
            <a:fillRect/>
          </a:stretch>
        </p:blipFill>
        <p:spPr>
          <a:xfrm>
            <a:off x="8354695" y="2781300"/>
            <a:ext cx="3720465" cy="4094480"/>
          </a:xfrm>
          <a:prstGeom prst="rect">
            <a:avLst/>
          </a:prstGeom>
        </p:spPr>
      </p:pic>
      <p:sp>
        <p:nvSpPr>
          <p:cNvPr id="4" name="文本框 3"/>
          <p:cNvSpPr txBox="1"/>
          <p:nvPr/>
        </p:nvSpPr>
        <p:spPr>
          <a:xfrm>
            <a:off x="2024495" y="24765"/>
            <a:ext cx="8141970" cy="583565"/>
          </a:xfrm>
          <a:prstGeom prst="rect">
            <a:avLst/>
          </a:prstGeom>
          <a:noFill/>
        </p:spPr>
        <p:txBody>
          <a:bodyPr wrap="none" rtlCol="0">
            <a:spAutoFit/>
          </a:bodyPr>
          <a:lstStyle/>
          <a:p>
            <a:pPr algn="ctr"/>
            <a:r>
              <a:rPr kumimoji="1" lang="en-US" altLang="zh-CN" sz="3200" b="1" dirty="0">
                <a:solidFill>
                  <a:schemeClr val="accent1"/>
                </a:solidFill>
                <a:latin typeface="Times New Roman" panose="02020503050405090304" pitchFamily="18" charset="0"/>
                <a:cs typeface="Times New Roman" panose="02020503050405090304" pitchFamily="18" charset="0"/>
              </a:rPr>
              <a:t>Regulation of muscle glycogen phosphorylase </a:t>
            </a:r>
          </a:p>
        </p:txBody>
      </p:sp>
      <p:pic>
        <p:nvPicPr>
          <p:cNvPr id="5" name="图片 4"/>
          <p:cNvPicPr>
            <a:picLocks noChangeAspect="1"/>
          </p:cNvPicPr>
          <p:nvPr/>
        </p:nvPicPr>
        <p:blipFill>
          <a:blip r:embed="rId4"/>
          <a:stretch>
            <a:fillRect/>
          </a:stretch>
        </p:blipFill>
        <p:spPr>
          <a:xfrm>
            <a:off x="7620" y="608330"/>
            <a:ext cx="4048125" cy="6267450"/>
          </a:xfrm>
          <a:prstGeom prst="rect">
            <a:avLst/>
          </a:prstGeom>
        </p:spPr>
      </p:pic>
      <p:sp>
        <p:nvSpPr>
          <p:cNvPr id="6" name="文本框 5"/>
          <p:cNvSpPr txBox="1"/>
          <p:nvPr/>
        </p:nvSpPr>
        <p:spPr>
          <a:xfrm>
            <a:off x="4288155" y="608330"/>
            <a:ext cx="7787005" cy="2799715"/>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Glycogen phosphorylase in skeleten muscle exists in two forms: a form </a:t>
            </a:r>
            <a:r>
              <a:rPr kumimoji="1" lang="en-US" altLang="zh-CN" sz="2000" b="1" dirty="0">
                <a:latin typeface="Times New Roman" panose="02020503050405090304" pitchFamily="18" charset="0"/>
                <a:cs typeface="Times New Roman" panose="02020503050405090304" pitchFamily="18" charset="0"/>
                <a:sym typeface="+mn-ea"/>
              </a:rPr>
              <a:t>(active)</a:t>
            </a:r>
            <a:r>
              <a:rPr kumimoji="1" lang="en-US" altLang="zh-CN" sz="2000" b="1" dirty="0">
                <a:latin typeface="Times New Roman" panose="02020503050405090304" pitchFamily="18" charset="0"/>
                <a:cs typeface="Times New Roman" panose="02020503050405090304" pitchFamily="18" charset="0"/>
              </a:rPr>
              <a:t> and b form (less active)</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Elevated cAMP level in response to stimulation by epinephrine (in muscle) or by glucagon (in liver) stimulates PKA, which then phos-phorylates and activates phosphorylase b kinase to phosphrylate phosphorylase b and activates it</a:t>
            </a:r>
            <a:endParaRPr kumimoji="1" lang="en-US" altLang="zh-CN" b="1" dirty="0">
              <a:latin typeface="Times New Roman" panose="02020503050405090304" pitchFamily="18" charset="0"/>
              <a:cs typeface="Times New Roman" panose="02020503050405090304" pitchFamily="18" charset="0"/>
            </a:endParaRPr>
          </a:p>
          <a:p>
            <a:pPr indent="0" algn="l">
              <a:buFont typeface="Arial" panose="020B0604020202090204" pitchFamily="34" charset="0"/>
              <a:buNone/>
            </a:pPr>
            <a:endParaRPr kumimoji="1" lang="en-US" altLang="zh-CN" b="1" dirty="0">
              <a:latin typeface="Times New Roman" panose="02020503050405090304" pitchFamily="18" charset="0"/>
              <a:cs typeface="Times New Roman" panose="02020503050405090304" pitchFamily="18" charset="0"/>
            </a:endParaRPr>
          </a:p>
          <a:p>
            <a:pPr indent="0" algn="l">
              <a:buFont typeface="Arial" panose="020B0604020202090204" pitchFamily="34" charset="0"/>
              <a:buNone/>
            </a:pPr>
            <a:endParaRPr kumimoji="1" lang="en-US" altLang="zh-CN" b="1" dirty="0">
              <a:latin typeface="Times New Roman" panose="02020503050405090304" pitchFamily="18" charset="0"/>
              <a:cs typeface="Times New Roman" panose="02020503050405090304" pitchFamily="18" charset="0"/>
            </a:endParaRPr>
          </a:p>
        </p:txBody>
      </p:sp>
      <p:sp>
        <p:nvSpPr>
          <p:cNvPr id="7" name="文本框 6"/>
          <p:cNvSpPr txBox="1"/>
          <p:nvPr/>
        </p:nvSpPr>
        <p:spPr>
          <a:xfrm>
            <a:off x="4154805" y="3255645"/>
            <a:ext cx="4455795" cy="286131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When muscle returns to rest, another enzyme, phosphory-lase a phosphotase removes the phosphate group in the phosphorylase a molecule and converts it to the b form, which is less active</a:t>
            </a:r>
          </a:p>
          <a:p>
            <a:pPr marL="285750" indent="-285750" algn="l">
              <a:buFont typeface="Arial" panose="020B0604020202090204" pitchFamily="34" charset="0"/>
              <a:buChar char="•"/>
            </a:pPr>
            <a:endParaRPr kumimoji="1" lang="en-US" altLang="zh-CN" sz="20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000" b="1" dirty="0">
                <a:latin typeface="Times New Roman" panose="02020503050405090304" pitchFamily="18" charset="0"/>
                <a:cs typeface="Times New Roman" panose="02020503050405090304" pitchFamily="18" charset="0"/>
              </a:rPr>
              <a:t>The machenism shown left is called enzyme cascade</a:t>
            </a:r>
          </a:p>
        </p:txBody>
      </p:sp>
      <p:sp>
        <p:nvSpPr>
          <p:cNvPr id="35" name="操作按钮: 后退或上一个 34">
            <a:hlinkClick r:id="rId5" action="ppaction://hlinksldjump" highlightClick="1"/>
          </p:cNvPr>
          <p:cNvSpPr/>
          <p:nvPr/>
        </p:nvSpPr>
        <p:spPr>
          <a:xfrm>
            <a:off x="7573" y="625545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5</a:t>
            </a:fld>
            <a:endParaRPr kumimoji="1" lang="zh-CN" altLang="en-US"/>
          </a:p>
        </p:txBody>
      </p:sp>
      <p:sp>
        <p:nvSpPr>
          <p:cNvPr id="4" name="文本框 3"/>
          <p:cNvSpPr txBox="1"/>
          <p:nvPr/>
        </p:nvSpPr>
        <p:spPr>
          <a:xfrm>
            <a:off x="3214485" y="24130"/>
            <a:ext cx="5985510" cy="583565"/>
          </a:xfrm>
          <a:prstGeom prst="rect">
            <a:avLst/>
          </a:prstGeom>
          <a:noFill/>
        </p:spPr>
        <p:txBody>
          <a:bodyPr wrap="none" rtlCol="0">
            <a:spAutoFit/>
          </a:bodyPr>
          <a:lstStyle/>
          <a:p>
            <a:pPr algn="l"/>
            <a:r>
              <a:rPr kumimoji="1" lang="en-US" altLang="zh-CN" sz="3200" b="1" dirty="0">
                <a:solidFill>
                  <a:schemeClr val="accent1"/>
                </a:solidFill>
                <a:latin typeface="Times New Roman" panose="02020503050405090304" pitchFamily="18" charset="0"/>
                <a:cs typeface="Times New Roman" panose="02020503050405090304" pitchFamily="18" charset="0"/>
              </a:rPr>
              <a:t>Function of debranching enzyme </a:t>
            </a:r>
          </a:p>
        </p:txBody>
      </p:sp>
      <p:pic>
        <p:nvPicPr>
          <p:cNvPr id="3" name="图片 2"/>
          <p:cNvPicPr>
            <a:picLocks noChangeAspect="1"/>
          </p:cNvPicPr>
          <p:nvPr/>
        </p:nvPicPr>
        <p:blipFill>
          <a:blip r:embed="rId3"/>
          <a:srcRect t="2398"/>
          <a:stretch>
            <a:fillRect/>
          </a:stretch>
        </p:blipFill>
        <p:spPr>
          <a:xfrm>
            <a:off x="7035165" y="607695"/>
            <a:ext cx="5212715" cy="5892165"/>
          </a:xfrm>
          <a:prstGeom prst="rect">
            <a:avLst/>
          </a:prstGeom>
        </p:spPr>
      </p:pic>
      <p:sp>
        <p:nvSpPr>
          <p:cNvPr id="5" name="文本框 4"/>
          <p:cNvSpPr txBox="1"/>
          <p:nvPr/>
        </p:nvSpPr>
        <p:spPr>
          <a:xfrm>
            <a:off x="0" y="607695"/>
            <a:ext cx="7685405" cy="5908040"/>
          </a:xfrm>
          <a:prstGeom prst="rect">
            <a:avLst/>
          </a:prstGeom>
          <a:noFill/>
        </p:spPr>
        <p:txBody>
          <a:bodyPr wrap="square" rtlCol="0">
            <a:spAutoFit/>
          </a:bodyPr>
          <a:lstStyle/>
          <a:p>
            <a:pPr algn="l"/>
            <a:r>
              <a:rPr kumimoji="1" lang="en-US" altLang="zh-CN" sz="2400" b="1" dirty="0">
                <a:solidFill>
                  <a:srgbClr val="FF0000"/>
                </a:solidFill>
                <a:latin typeface="Times New Roman" panose="02020503050405090304" pitchFamily="18" charset="0"/>
                <a:cs typeface="Times New Roman" panose="02020503050405090304" pitchFamily="18" charset="0"/>
              </a:rPr>
              <a:t>Debranching enzyme</a:t>
            </a:r>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two acticities both essential to glycogen breakdown</a:t>
            </a:r>
            <a:endParaRPr kumimoji="1" lang="en-US" altLang="zh-CN" b="1" dirty="0">
              <a:latin typeface="Times New Roman" panose="02020503050405090304" pitchFamily="18" charset="0"/>
              <a:cs typeface="Times New Roman" panose="02020503050405090304" pitchFamily="18" charset="0"/>
            </a:endParaRPr>
          </a:p>
          <a:p>
            <a:pPr algn="l"/>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solidFill>
                  <a:srgbClr val="7030A0"/>
                </a:solidFill>
                <a:latin typeface="Times New Roman" panose="02020503050405090304" pitchFamily="18" charset="0"/>
                <a:cs typeface="Times New Roman" panose="02020503050405090304" pitchFamily="18" charset="0"/>
              </a:rPr>
              <a:t>Tranferase activity</a:t>
            </a:r>
            <a:endParaRPr kumimoji="1" lang="en-US" altLang="zh-CN" sz="2400" b="1" dirty="0">
              <a:latin typeface="Times New Roman" panose="02020503050405090304" pitchFamily="18" charset="0"/>
              <a:cs typeface="Times New Roman" panose="02020503050405090304" pitchFamily="18" charset="0"/>
            </a:endParaRPr>
          </a:p>
          <a:p>
            <a:pPr algn="l"/>
            <a:r>
              <a:rPr kumimoji="1" lang="en-US" altLang="zh-CN" sz="2400" b="1" dirty="0">
                <a:latin typeface="Times New Roman" panose="02020503050405090304" pitchFamily="18" charset="0"/>
                <a:cs typeface="Times New Roman" panose="02020503050405090304" pitchFamily="18" charset="0"/>
              </a:rPr>
              <a:t>Glycogen phosphorylase stops functioning when reaching a point four residues away from a branching point, then the debranching enzyme shifts a block of three residues from the branch to a nearby non-reducing ends by ɑ1-4 linkage.</a:t>
            </a:r>
            <a:endParaRPr kumimoji="1" lang="en-US" altLang="zh-CN" b="1" dirty="0">
              <a:latin typeface="Times New Roman" panose="02020503050405090304" pitchFamily="18" charset="0"/>
              <a:cs typeface="Times New Roman" panose="02020503050405090304" pitchFamily="18" charset="0"/>
            </a:endParaRPr>
          </a:p>
          <a:p>
            <a:pPr algn="l"/>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solidFill>
                  <a:srgbClr val="7030A0"/>
                </a:solidFill>
                <a:latin typeface="Times New Roman" panose="02020503050405090304" pitchFamily="18" charset="0"/>
                <a:cs typeface="Times New Roman" panose="02020503050405090304" pitchFamily="18" charset="0"/>
              </a:rPr>
              <a:t>Glycosidase activity</a:t>
            </a:r>
          </a:p>
          <a:p>
            <a:pPr indent="0" algn="l">
              <a:buFont typeface="Arial" panose="020B0604020202090204" pitchFamily="34" charset="0"/>
              <a:buNone/>
            </a:pPr>
            <a:r>
              <a:rPr kumimoji="1" lang="en-US" altLang="zh-CN" sz="2400" b="1" dirty="0">
                <a:latin typeface="Times New Roman" panose="02020503050405090304" pitchFamily="18" charset="0"/>
                <a:cs typeface="Times New Roman" panose="02020503050405090304" pitchFamily="18" charset="0"/>
              </a:rPr>
              <a:t>After removing the three residues, the enzyme</a:t>
            </a:r>
            <a:r>
              <a:rPr kumimoji="1" lang="en-US" altLang="zh-CN" sz="2400" b="1" dirty="0">
                <a:latin typeface="Times New Roman" panose="02020503050405090304" pitchFamily="18" charset="0"/>
                <a:cs typeface="Times New Roman" panose="02020503050405090304" pitchFamily="18" charset="0"/>
                <a:sym typeface="+mn-ea"/>
              </a:rPr>
              <a:t> still remaining at the branching point then released the single glucose residue as free glucose by hydrolysis, which attaches to the glycogen backbone by ɑ1-6 linkage.</a:t>
            </a:r>
            <a:endParaRPr kumimoji="1" lang="en-US" altLang="zh-CN" b="1" dirty="0">
              <a:latin typeface="Times New Roman" panose="02020503050405090304" pitchFamily="18" charset="0"/>
              <a:cs typeface="Times New Roman" panose="02020503050405090304" pitchFamily="18" charset="0"/>
            </a:endParaRPr>
          </a:p>
          <a:p>
            <a:pPr algn="l"/>
            <a:endParaRPr kumimoji="1" lang="en-US" altLang="zh-CN" b="1" dirty="0">
              <a:latin typeface="Times New Roman" panose="02020503050405090304" pitchFamily="18" charset="0"/>
              <a:cs typeface="Times New Roman" panose="02020503050405090304" pitchFamily="18" charset="0"/>
            </a:endParaRPr>
          </a:p>
        </p:txBody>
      </p:sp>
      <p:sp>
        <p:nvSpPr>
          <p:cNvPr id="35" name="操作按钮: 后退或上一个 34">
            <a:hlinkClick r:id="rId4" action="ppaction://hlinksldjump" highlightClick="1"/>
          </p:cNvPr>
          <p:cNvSpPr/>
          <p:nvPr/>
        </p:nvSpPr>
        <p:spPr>
          <a:xfrm>
            <a:off x="-47" y="622878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6</a:t>
            </a:fld>
            <a:endParaRPr kumimoji="1" lang="zh-CN" altLang="en-US"/>
          </a:p>
        </p:txBody>
      </p:sp>
      <p:sp>
        <p:nvSpPr>
          <p:cNvPr id="4" name="文本框 3"/>
          <p:cNvSpPr txBox="1"/>
          <p:nvPr/>
        </p:nvSpPr>
        <p:spPr>
          <a:xfrm>
            <a:off x="2053070" y="24130"/>
            <a:ext cx="8401685" cy="583565"/>
          </a:xfrm>
          <a:prstGeom prst="rect">
            <a:avLst/>
          </a:prstGeom>
          <a:noFill/>
        </p:spPr>
        <p:txBody>
          <a:bodyPr wrap="none" rtlCol="0">
            <a:spAutoFit/>
          </a:bodyPr>
          <a:lstStyle/>
          <a:p>
            <a:pPr algn="l"/>
            <a:r>
              <a:rPr kumimoji="1" lang="en-US" altLang="zh-CN" sz="3200" b="1" dirty="0">
                <a:solidFill>
                  <a:schemeClr val="accent1"/>
                </a:solidFill>
                <a:latin typeface="Times New Roman" panose="02020503050405090304" pitchFamily="18" charset="0"/>
                <a:cs typeface="Times New Roman" panose="02020503050405090304" pitchFamily="18" charset="0"/>
              </a:rPr>
              <a:t>Catalyzing mechanism of phosphoglucomutase </a:t>
            </a:r>
          </a:p>
        </p:txBody>
      </p:sp>
      <p:pic>
        <p:nvPicPr>
          <p:cNvPr id="3" name="图片 2"/>
          <p:cNvPicPr>
            <a:picLocks noChangeAspect="1"/>
          </p:cNvPicPr>
          <p:nvPr/>
        </p:nvPicPr>
        <p:blipFill>
          <a:blip r:embed="rId3"/>
          <a:srcRect l="3274" t="-199" r="1832" b="3905"/>
          <a:stretch>
            <a:fillRect/>
          </a:stretch>
        </p:blipFill>
        <p:spPr>
          <a:xfrm>
            <a:off x="103505" y="3209290"/>
            <a:ext cx="12035155" cy="3601085"/>
          </a:xfrm>
          <a:prstGeom prst="rect">
            <a:avLst/>
          </a:prstGeom>
        </p:spPr>
      </p:pic>
      <p:sp>
        <p:nvSpPr>
          <p:cNvPr id="5" name="文本框 4"/>
          <p:cNvSpPr txBox="1"/>
          <p:nvPr/>
        </p:nvSpPr>
        <p:spPr>
          <a:xfrm>
            <a:off x="414020" y="748665"/>
            <a:ext cx="11477625" cy="829945"/>
          </a:xfrm>
          <a:prstGeom prst="rect">
            <a:avLst/>
          </a:prstGeom>
          <a:noFill/>
        </p:spPr>
        <p:txBody>
          <a:bodyPr wrap="square" rtlCol="0">
            <a:spAutoFit/>
          </a:bodyPr>
          <a:lstStyle/>
          <a:p>
            <a:pPr algn="l"/>
            <a:r>
              <a:rPr kumimoji="1" lang="en-US" altLang="zh-CN" sz="2400" b="1" dirty="0">
                <a:latin typeface="Times New Roman" panose="02020503050405090304" pitchFamily="18" charset="0"/>
                <a:cs typeface="Times New Roman" panose="02020503050405090304" pitchFamily="18" charset="0"/>
              </a:rPr>
              <a:t>In order to enter the glycolysis pathway, glucose-1-phosphate needs to be converted to glucose-6-phosphate, which is catalyzed by </a:t>
            </a:r>
            <a:r>
              <a:rPr kumimoji="1" lang="en-US" altLang="zh-CN" sz="2400" b="1" dirty="0">
                <a:solidFill>
                  <a:srgbClr val="FF0000"/>
                </a:solidFill>
                <a:latin typeface="Times New Roman" panose="02020503050405090304" pitchFamily="18" charset="0"/>
                <a:cs typeface="Times New Roman" panose="02020503050405090304" pitchFamily="18" charset="0"/>
              </a:rPr>
              <a:t>phosphoglucomutase</a:t>
            </a:r>
            <a:r>
              <a:rPr kumimoji="1" lang="en-US" altLang="zh-CN" sz="2400" b="1" dirty="0">
                <a:latin typeface="Times New Roman" panose="02020503050405090304" pitchFamily="18" charset="0"/>
                <a:cs typeface="Times New Roman" panose="02020503050405090304" pitchFamily="18" charset="0"/>
              </a:rPr>
              <a:t>.</a:t>
            </a:r>
            <a:endParaRPr kumimoji="1" lang="en-US" altLang="zh-CN" b="1" dirty="0">
              <a:latin typeface="Times New Roman" panose="02020503050405090304" pitchFamily="18" charset="0"/>
              <a:cs typeface="Times New Roman" panose="02020503050405090304" pitchFamily="18" charset="0"/>
            </a:endParaRPr>
          </a:p>
        </p:txBody>
      </p:sp>
      <p:sp>
        <p:nvSpPr>
          <p:cNvPr id="6" name="文本框 5"/>
          <p:cNvSpPr txBox="1"/>
          <p:nvPr/>
        </p:nvSpPr>
        <p:spPr>
          <a:xfrm>
            <a:off x="1066800" y="1947545"/>
            <a:ext cx="4996815" cy="1014730"/>
          </a:xfrm>
          <a:prstGeom prst="rect">
            <a:avLst/>
          </a:prstGeom>
          <a:noFill/>
        </p:spPr>
        <p:txBody>
          <a:bodyPr wrap="square" rtlCol="0">
            <a:spAutoFit/>
          </a:bodyPr>
          <a:lstStyle/>
          <a:p>
            <a:pPr algn="l"/>
            <a:r>
              <a:rPr kumimoji="1" lang="en-US" altLang="zh-CN" sz="2000" b="1" dirty="0">
                <a:latin typeface="Times New Roman" panose="02020503050405090304" pitchFamily="18" charset="0"/>
                <a:cs typeface="Times New Roman" panose="02020503050405090304" pitchFamily="18" charset="0"/>
              </a:rPr>
              <a:t>The enzyme donates a phosphate group at a Ser residue to C-6 of the substrate, forming a intermediate, glucose-1,6-bisphosphate.</a:t>
            </a:r>
          </a:p>
        </p:txBody>
      </p:sp>
      <p:sp>
        <p:nvSpPr>
          <p:cNvPr id="8" name="文本框 7"/>
          <p:cNvSpPr txBox="1"/>
          <p:nvPr/>
        </p:nvSpPr>
        <p:spPr>
          <a:xfrm>
            <a:off x="6492240" y="2101850"/>
            <a:ext cx="5726430" cy="706755"/>
          </a:xfrm>
          <a:prstGeom prst="rect">
            <a:avLst/>
          </a:prstGeom>
          <a:noFill/>
        </p:spPr>
        <p:txBody>
          <a:bodyPr wrap="square" rtlCol="0">
            <a:spAutoFit/>
          </a:bodyPr>
          <a:lstStyle/>
          <a:p>
            <a:pPr algn="l"/>
            <a:r>
              <a:rPr kumimoji="1" lang="en-US" altLang="zh-CN" sz="2000" b="1" dirty="0">
                <a:latin typeface="Times New Roman" panose="02020503050405090304" pitchFamily="18" charset="0"/>
                <a:cs typeface="Times New Roman" panose="02020503050405090304" pitchFamily="18" charset="0"/>
              </a:rPr>
              <a:t>The enzyme then receive the phosphate group at C-1 of the glucose, reforming the phosphoenzyme.</a:t>
            </a:r>
          </a:p>
        </p:txBody>
      </p:sp>
      <p:sp>
        <p:nvSpPr>
          <p:cNvPr id="35" name="操作按钮: 后退或上一个 34">
            <a:hlinkClick r:id="rId4" action="ppaction://hlinksldjump" highlightClick="1"/>
          </p:cNvPr>
          <p:cNvSpPr/>
          <p:nvPr/>
        </p:nvSpPr>
        <p:spPr>
          <a:xfrm>
            <a:off x="30433" y="231083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7</a:t>
            </a:fld>
            <a:endParaRPr kumimoji="1" lang="zh-CN" altLang="en-US"/>
          </a:p>
        </p:txBody>
      </p:sp>
      <p:sp>
        <p:nvSpPr>
          <p:cNvPr id="4" name="文本框 3"/>
          <p:cNvSpPr txBox="1"/>
          <p:nvPr/>
        </p:nvSpPr>
        <p:spPr>
          <a:xfrm>
            <a:off x="3855835" y="36195"/>
            <a:ext cx="4281170" cy="583565"/>
          </a:xfrm>
          <a:prstGeom prst="rect">
            <a:avLst/>
          </a:prstGeom>
          <a:noFill/>
        </p:spPr>
        <p:txBody>
          <a:bodyPr wrap="none" rtlCol="0">
            <a:spAutoFit/>
          </a:bodyPr>
          <a:lstStyle/>
          <a:p>
            <a:pPr algn="l"/>
            <a:r>
              <a:rPr kumimoji="1" lang="en-US" altLang="zh-CN" sz="3200" b="1" dirty="0">
                <a:solidFill>
                  <a:schemeClr val="accent1"/>
                </a:solidFill>
                <a:latin typeface="Times New Roman" panose="02020503050405090304" pitchFamily="18" charset="0"/>
                <a:cs typeface="Times New Roman" panose="02020503050405090304" pitchFamily="18" charset="0"/>
              </a:rPr>
              <a:t>Glucose-6-phosphatase </a:t>
            </a:r>
          </a:p>
        </p:txBody>
      </p:sp>
      <p:pic>
        <p:nvPicPr>
          <p:cNvPr id="57" name="图片 56"/>
          <p:cNvPicPr>
            <a:picLocks noChangeAspect="1"/>
          </p:cNvPicPr>
          <p:nvPr/>
        </p:nvPicPr>
        <p:blipFill>
          <a:blip r:embed="rId3"/>
          <a:srcRect l="7126" r="1494"/>
          <a:stretch>
            <a:fillRect/>
          </a:stretch>
        </p:blipFill>
        <p:spPr>
          <a:xfrm>
            <a:off x="5487035" y="2941955"/>
            <a:ext cx="6718300" cy="3779520"/>
          </a:xfrm>
          <a:prstGeom prst="rect">
            <a:avLst/>
          </a:prstGeom>
        </p:spPr>
      </p:pic>
      <p:sp>
        <p:nvSpPr>
          <p:cNvPr id="3" name="文本框 2"/>
          <p:cNvSpPr txBox="1"/>
          <p:nvPr/>
        </p:nvSpPr>
        <p:spPr>
          <a:xfrm>
            <a:off x="121920" y="619760"/>
            <a:ext cx="11749405" cy="1476375"/>
          </a:xfrm>
          <a:prstGeom prst="rect">
            <a:avLst/>
          </a:prstGeom>
          <a:noFill/>
        </p:spPr>
        <p:txBody>
          <a:bodyPr wrap="square" rtlCol="0">
            <a:spAutoFit/>
          </a:bodyPr>
          <a:lstStyle/>
          <a:p>
            <a:pPr marL="285750" indent="-285750" algn="l">
              <a:lnSpc>
                <a:spcPct val="150000"/>
              </a:lnSpc>
              <a:buFont typeface="Arial" panose="020B0604020202090204" pitchFamily="34" charset="0"/>
              <a:buChar char="•"/>
            </a:pPr>
            <a:r>
              <a:rPr kumimoji="1" lang="en-US" altLang="zh-CN" sz="2000" b="1" dirty="0">
                <a:solidFill>
                  <a:srgbClr val="FF0000"/>
                </a:solidFill>
                <a:latin typeface="Times New Roman" panose="02020503050405090304" pitchFamily="18" charset="0"/>
                <a:cs typeface="Times New Roman" panose="02020503050405090304" pitchFamily="18" charset="0"/>
              </a:rPr>
              <a:t>Why glycogen stored in skeletal muscle can not replenish blood glucose?</a:t>
            </a:r>
          </a:p>
          <a:p>
            <a:pPr algn="l"/>
            <a:r>
              <a:rPr kumimoji="1" lang="en-US" altLang="zh-CN" sz="2000" b="1" dirty="0">
                <a:latin typeface="Times New Roman" panose="02020503050405090304" pitchFamily="18" charset="0"/>
                <a:cs typeface="Times New Roman" panose="02020503050405090304" pitchFamily="18" charset="0"/>
              </a:rPr>
              <a:t>Glycogen stored in skeletal muscle and liver serves different purposes. The former serves as energy source only for muscle contraction, while the latter is aimed to regulate the blood glucose level while it drops.</a:t>
            </a:r>
          </a:p>
          <a:p>
            <a:pPr algn="l"/>
            <a:r>
              <a:rPr kumimoji="1" lang="en-US" altLang="zh-CN" sz="2000" b="1" dirty="0">
                <a:latin typeface="Times New Roman" panose="02020503050405090304" pitchFamily="18" charset="0"/>
                <a:cs typeface="Times New Roman" panose="02020503050405090304" pitchFamily="18" charset="0"/>
              </a:rPr>
              <a:t>As a result, only in liver cells glucose-6-phosphatase occurs and can</a:t>
            </a:r>
            <a:r>
              <a:rPr kumimoji="1" lang="en-US" altLang="zh-CN" sz="2000" b="1" dirty="0">
                <a:latin typeface="Times New Roman" panose="02020503050405090304" pitchFamily="18" charset="0"/>
                <a:cs typeface="Times New Roman" panose="02020503050405090304" pitchFamily="18" charset="0"/>
                <a:sym typeface="+mn-ea"/>
              </a:rPr>
              <a:t> glycogen</a:t>
            </a:r>
            <a:r>
              <a:rPr kumimoji="1" lang="en-US" altLang="zh-CN" sz="2000" b="1" dirty="0">
                <a:latin typeface="Times New Roman" panose="02020503050405090304" pitchFamily="18" charset="0"/>
                <a:cs typeface="Times New Roman" panose="02020503050405090304" pitchFamily="18" charset="0"/>
              </a:rPr>
              <a:t> replenish blood glucose.</a:t>
            </a:r>
          </a:p>
        </p:txBody>
      </p:sp>
      <p:sp>
        <p:nvSpPr>
          <p:cNvPr id="5" name="文本框 4"/>
          <p:cNvSpPr txBox="1"/>
          <p:nvPr/>
        </p:nvSpPr>
        <p:spPr>
          <a:xfrm>
            <a:off x="18415" y="2321560"/>
            <a:ext cx="5468620" cy="4399915"/>
          </a:xfrm>
          <a:prstGeom prst="rect">
            <a:avLst/>
          </a:prstGeom>
          <a:noFill/>
        </p:spPr>
        <p:txBody>
          <a:bodyPr wrap="square" rtlCol="0">
            <a:spAutoFit/>
          </a:bodyPr>
          <a:lstStyle/>
          <a:p>
            <a:pPr marL="285750" indent="-285750" algn="l">
              <a:lnSpc>
                <a:spcPct val="150000"/>
              </a:lnSpc>
              <a:buFont typeface="Arial" panose="020B0604020202090204" pitchFamily="34" charset="0"/>
              <a:buChar char="•"/>
            </a:pPr>
            <a:r>
              <a:rPr kumimoji="1" lang="en-US" altLang="zh-CN" sz="2000" b="1" dirty="0">
                <a:solidFill>
                  <a:srgbClr val="FF0000"/>
                </a:solidFill>
                <a:latin typeface="Times New Roman" panose="02020503050405090304" pitchFamily="18" charset="0"/>
                <a:cs typeface="Times New Roman" panose="02020503050405090304" pitchFamily="18" charset="0"/>
                <a:sym typeface="+mn-ea"/>
              </a:rPr>
              <a:t>Why in endoplasmic reticulum membrane?</a:t>
            </a:r>
            <a:endParaRPr kumimoji="1" lang="en-US" altLang="zh-CN" sz="2000" b="1" dirty="0">
              <a:latin typeface="Times New Roman" panose="02020503050405090304" pitchFamily="18" charset="0"/>
              <a:cs typeface="Times New Roman" panose="02020503050405090304" pitchFamily="18" charset="0"/>
            </a:endParaRPr>
          </a:p>
          <a:p>
            <a:pPr algn="l"/>
            <a:r>
              <a:rPr kumimoji="1" lang="en-US" altLang="zh-CN" sz="2000" b="1" dirty="0">
                <a:latin typeface="Times New Roman" panose="02020503050405090304" pitchFamily="18" charset="0"/>
                <a:cs typeface="Times New Roman" panose="02020503050405090304" pitchFamily="18" charset="0"/>
                <a:sym typeface="+mn-ea"/>
              </a:rPr>
              <a:t>Glucose-6-phosphatase is an integral membrane protein of the endoplasmic reticulum membrane. Having its hydrolase activity at the lumenal surface, the reaction is positioned inside ER, separated from its coordinated reaction in glycolysis, which efficiently avoids futile cycle.</a:t>
            </a:r>
            <a:endParaRPr kumimoji="1" lang="en-US" altLang="zh-CN" b="1" dirty="0">
              <a:latin typeface="Times New Roman" panose="02020503050405090304" pitchFamily="18" charset="0"/>
              <a:cs typeface="Times New Roman" panose="02020503050405090304" pitchFamily="18" charset="0"/>
            </a:endParaRPr>
          </a:p>
          <a:p>
            <a:pPr algn="l"/>
            <a:endParaRPr kumimoji="1" lang="en-US" altLang="zh-CN" sz="2000" b="1" dirty="0">
              <a:latin typeface="Times New Roman" panose="02020503050405090304" pitchFamily="18" charset="0"/>
              <a:cs typeface="Times New Roman" panose="02020503050405090304" pitchFamily="18" charset="0"/>
            </a:endParaRPr>
          </a:p>
          <a:p>
            <a:pPr marL="285750" indent="-285750" algn="l">
              <a:lnSpc>
                <a:spcPct val="150000"/>
              </a:lnSpc>
              <a:buFont typeface="Arial" panose="020B0604020202090204" pitchFamily="34" charset="0"/>
              <a:buChar char="•"/>
            </a:pPr>
            <a:r>
              <a:rPr kumimoji="1" lang="en-US" altLang="zh-CN" sz="2000" b="1" dirty="0">
                <a:solidFill>
                  <a:srgbClr val="FF0000"/>
                </a:solidFill>
                <a:latin typeface="Times New Roman" panose="02020503050405090304" pitchFamily="18" charset="0"/>
                <a:cs typeface="Times New Roman" panose="02020503050405090304" pitchFamily="18" charset="0"/>
              </a:rPr>
              <a:t>Related metabolism deficiency</a:t>
            </a:r>
            <a:endParaRPr kumimoji="1" lang="en-US" altLang="zh-CN" sz="2000" b="1" dirty="0">
              <a:latin typeface="Times New Roman" panose="02020503050405090304" pitchFamily="18" charset="0"/>
              <a:cs typeface="Times New Roman" panose="02020503050405090304" pitchFamily="18" charset="0"/>
            </a:endParaRPr>
          </a:p>
          <a:p>
            <a:pPr indent="0" algn="l">
              <a:buFont typeface="Arial" panose="020B0604020202090204" pitchFamily="34" charset="0"/>
              <a:buNone/>
            </a:pPr>
            <a:r>
              <a:rPr kumimoji="1" lang="en-US" altLang="zh-CN" sz="2000" b="1" dirty="0">
                <a:latin typeface="Times New Roman" panose="02020503050405090304" pitchFamily="18" charset="0"/>
                <a:cs typeface="Times New Roman" panose="02020503050405090304" pitchFamily="18" charset="0"/>
              </a:rPr>
              <a:t>Carrying such important function, genetic defects of this enzyme can cause serious metabolism deficiency, such as type Ia glycogen sotrage disease.</a:t>
            </a:r>
          </a:p>
        </p:txBody>
      </p:sp>
      <p:sp>
        <p:nvSpPr>
          <p:cNvPr id="35" name="操作按钮: 后退或上一个 34">
            <a:hlinkClick r:id="rId4" action="ppaction://hlinksldjump" highlightClick="1"/>
          </p:cNvPr>
          <p:cNvSpPr/>
          <p:nvPr/>
        </p:nvSpPr>
        <p:spPr>
          <a:xfrm>
            <a:off x="18415" y="361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圆角矩形 149"/>
          <p:cNvSpPr/>
          <p:nvPr/>
        </p:nvSpPr>
        <p:spPr>
          <a:xfrm>
            <a:off x="1012190" y="6240780"/>
            <a:ext cx="3068320" cy="460375"/>
          </a:xfrm>
          <a:prstGeom prst="roundRect">
            <a:avLst/>
          </a:prstGeom>
          <a:gradFill>
            <a:gsLst>
              <a:gs pos="50000">
                <a:srgbClr val="CCE8EA"/>
              </a:gs>
              <a:gs pos="0">
                <a:srgbClr val="DDF0F1"/>
              </a:gs>
              <a:gs pos="100000">
                <a:srgbClr val="BAE0E2"/>
              </a:gs>
            </a:gsLst>
            <a:lin scaled="1"/>
          </a:gradFill>
          <a:ln>
            <a:noFill/>
          </a:ln>
          <a:extLst/>
        </p:spPr>
        <p:style>
          <a:lnRef idx="3">
            <a:schemeClr val="lt1"/>
          </a:lnRef>
          <a:fillRef idx="1">
            <a:schemeClr val="accent3"/>
          </a:fillRef>
          <a:effectRef idx="1">
            <a:schemeClr val="accent3"/>
          </a:effectRef>
          <a:fontRef idx="minor">
            <a:schemeClr val="lt1"/>
          </a:fontRef>
        </p:style>
        <p:txBody>
          <a:bodyPr rtlCol="0" anchor="ctr"/>
          <a:lstStyle/>
          <a:p>
            <a:pPr algn="ctr"/>
            <a:endParaRPr lang="zh-CN" altLang="en-US"/>
          </a:p>
        </p:txBody>
      </p:sp>
      <p:sp>
        <p:nvSpPr>
          <p:cNvPr id="2" name="文本框 1"/>
          <p:cNvSpPr txBox="1"/>
          <p:nvPr/>
        </p:nvSpPr>
        <p:spPr>
          <a:xfrm>
            <a:off x="4601895" y="-24384"/>
            <a:ext cx="1944370"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Glycolysis</a:t>
            </a:r>
            <a:endParaRPr kumimoji="1" lang="zh-CN" altLang="en-US" sz="3200" b="1" dirty="0">
              <a:solidFill>
                <a:srgbClr val="0070C0"/>
              </a:solidFill>
              <a:latin typeface="Times New Roman" panose="02020503050405090304" pitchFamily="18" charset="0"/>
              <a:cs typeface="Times New Roman" panose="02020503050405090304" pitchFamily="18" charset="0"/>
            </a:endParaRPr>
          </a:p>
        </p:txBody>
      </p:sp>
      <p:sp>
        <p:nvSpPr>
          <p:cNvPr id="74" name="操作按钮: 后退或上一个 73">
            <a:hlinkClick r:id="rId3" action="ppaction://hlinksldjump" highlightClick="1"/>
          </p:cNvPr>
          <p:cNvSpPr/>
          <p:nvPr/>
        </p:nvSpPr>
        <p:spPr>
          <a:xfrm>
            <a:off x="100330" y="617855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grpSp>
        <p:nvGrpSpPr>
          <p:cNvPr id="39" name="组合 38"/>
          <p:cNvGrpSpPr/>
          <p:nvPr/>
        </p:nvGrpSpPr>
        <p:grpSpPr>
          <a:xfrm>
            <a:off x="4483735" y="6083300"/>
            <a:ext cx="1943100" cy="774700"/>
            <a:chOff x="7438" y="9580"/>
            <a:chExt cx="3060" cy="1220"/>
          </a:xfrm>
        </p:grpSpPr>
        <p:pic>
          <p:nvPicPr>
            <p:cNvPr id="37" name="图片 36"/>
            <p:cNvPicPr>
              <a:picLocks noChangeAspect="1"/>
            </p:cNvPicPr>
            <p:nvPr/>
          </p:nvPicPr>
          <p:blipFill>
            <a:blip r:embed="rId4"/>
            <a:stretch>
              <a:fillRect/>
            </a:stretch>
          </p:blipFill>
          <p:spPr>
            <a:xfrm>
              <a:off x="7438" y="9580"/>
              <a:ext cx="3060" cy="1220"/>
            </a:xfrm>
            <a:prstGeom prst="rect">
              <a:avLst/>
            </a:prstGeom>
          </p:spPr>
        </p:pic>
        <p:pic>
          <p:nvPicPr>
            <p:cNvPr id="38" name="图片 37"/>
            <p:cNvPicPr>
              <a:picLocks noChangeAspect="1"/>
            </p:cNvPicPr>
            <p:nvPr/>
          </p:nvPicPr>
          <p:blipFill>
            <a:blip r:embed="rId5"/>
            <a:stretch>
              <a:fillRect/>
            </a:stretch>
          </p:blipFill>
          <p:spPr>
            <a:xfrm>
              <a:off x="7438" y="9580"/>
              <a:ext cx="740" cy="300"/>
            </a:xfrm>
            <a:prstGeom prst="rect">
              <a:avLst/>
            </a:prstGeom>
          </p:spPr>
        </p:pic>
      </p:grpSp>
      <p:pic>
        <p:nvPicPr>
          <p:cNvPr id="40" name="图片 39"/>
          <p:cNvPicPr>
            <a:picLocks noChangeAspect="1"/>
          </p:cNvPicPr>
          <p:nvPr/>
        </p:nvPicPr>
        <p:blipFill>
          <a:blip r:embed="rId6"/>
          <a:stretch>
            <a:fillRect/>
          </a:stretch>
        </p:blipFill>
        <p:spPr>
          <a:xfrm>
            <a:off x="9814560" y="6158865"/>
            <a:ext cx="2323465" cy="624205"/>
          </a:xfrm>
          <a:prstGeom prst="rect">
            <a:avLst/>
          </a:prstGeom>
        </p:spPr>
      </p:pic>
      <p:sp>
        <p:nvSpPr>
          <p:cNvPr id="45" name="文本框 44"/>
          <p:cNvSpPr txBox="1"/>
          <p:nvPr/>
        </p:nvSpPr>
        <p:spPr>
          <a:xfrm>
            <a:off x="9154795" y="5715000"/>
            <a:ext cx="2983230" cy="36830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dihydroxyacetone phosphate</a:t>
            </a:r>
          </a:p>
        </p:txBody>
      </p:sp>
      <p:cxnSp>
        <p:nvCxnSpPr>
          <p:cNvPr id="48" name="曲线连接符 47"/>
          <p:cNvCxnSpPr>
            <a:stCxn id="13" idx="2"/>
            <a:endCxn id="19" idx="0"/>
          </p:cNvCxnSpPr>
          <p:nvPr/>
        </p:nvCxnSpPr>
        <p:spPr>
          <a:xfrm rot="5400000">
            <a:off x="7535545" y="966470"/>
            <a:ext cx="974090" cy="10160"/>
          </a:xfrm>
          <a:prstGeom prst="curvedConnector3">
            <a:avLst>
              <a:gd name="adj1" fmla="val 50000"/>
            </a:avLst>
          </a:prstGeom>
          <a:ln>
            <a:tailEnd type="arrow" w="med" len="med"/>
          </a:ln>
        </p:spPr>
        <p:style>
          <a:lnRef idx="3">
            <a:schemeClr val="dk1"/>
          </a:lnRef>
          <a:fillRef idx="0">
            <a:schemeClr val="dk1"/>
          </a:fillRef>
          <a:effectRef idx="2">
            <a:schemeClr val="dk1"/>
          </a:effectRef>
          <a:fontRef idx="minor">
            <a:schemeClr val="tx1"/>
          </a:fontRef>
        </p:style>
      </p:cxnSp>
      <p:cxnSp>
        <p:nvCxnSpPr>
          <p:cNvPr id="50" name="直接箭头连接符 49"/>
          <p:cNvCxnSpPr>
            <a:stCxn id="20" idx="2"/>
            <a:endCxn id="22" idx="0"/>
          </p:cNvCxnSpPr>
          <p:nvPr/>
        </p:nvCxnSpPr>
        <p:spPr>
          <a:xfrm flipH="1">
            <a:off x="8014335" y="3169920"/>
            <a:ext cx="2540" cy="112839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grpSp>
        <p:nvGrpSpPr>
          <p:cNvPr id="61" name="组合 60"/>
          <p:cNvGrpSpPr/>
          <p:nvPr/>
        </p:nvGrpSpPr>
        <p:grpSpPr>
          <a:xfrm>
            <a:off x="6762115" y="495935"/>
            <a:ext cx="1149350" cy="849630"/>
            <a:chOff x="10649" y="781"/>
            <a:chExt cx="1810" cy="1338"/>
          </a:xfrm>
        </p:grpSpPr>
        <p:sp>
          <p:nvSpPr>
            <p:cNvPr id="54" name="文本框 53"/>
            <p:cNvSpPr txBox="1"/>
            <p:nvPr/>
          </p:nvSpPr>
          <p:spPr>
            <a:xfrm>
              <a:off x="10649" y="781"/>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55" name="文本框 54"/>
            <p:cNvSpPr txBox="1"/>
            <p:nvPr/>
          </p:nvSpPr>
          <p:spPr>
            <a:xfrm>
              <a:off x="10649" y="1539"/>
              <a:ext cx="102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ADP</a:t>
              </a:r>
            </a:p>
          </p:txBody>
        </p:sp>
        <p:sp>
          <p:nvSpPr>
            <p:cNvPr id="60" name="右弧形箭头 59"/>
            <p:cNvSpPr/>
            <p:nvPr/>
          </p:nvSpPr>
          <p:spPr>
            <a:xfrm>
              <a:off x="11677" y="881"/>
              <a:ext cx="782" cy="123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62" name="组合 61"/>
          <p:cNvGrpSpPr/>
          <p:nvPr/>
        </p:nvGrpSpPr>
        <p:grpSpPr>
          <a:xfrm>
            <a:off x="6749415" y="3277235"/>
            <a:ext cx="1149350" cy="849630"/>
            <a:chOff x="10649" y="781"/>
            <a:chExt cx="1810" cy="1338"/>
          </a:xfrm>
        </p:grpSpPr>
        <p:sp>
          <p:nvSpPr>
            <p:cNvPr id="63" name="文本框 62"/>
            <p:cNvSpPr txBox="1"/>
            <p:nvPr/>
          </p:nvSpPr>
          <p:spPr>
            <a:xfrm>
              <a:off x="10649" y="781"/>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64" name="文本框 63"/>
            <p:cNvSpPr txBox="1"/>
            <p:nvPr/>
          </p:nvSpPr>
          <p:spPr>
            <a:xfrm>
              <a:off x="10649" y="1539"/>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65" name="右弧形箭头 64"/>
            <p:cNvSpPr/>
            <p:nvPr/>
          </p:nvSpPr>
          <p:spPr>
            <a:xfrm>
              <a:off x="11677" y="881"/>
              <a:ext cx="782" cy="123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6" name="左右箭头 65"/>
          <p:cNvSpPr/>
          <p:nvPr/>
        </p:nvSpPr>
        <p:spPr>
          <a:xfrm>
            <a:off x="6607810" y="6460490"/>
            <a:ext cx="3082290" cy="39751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hlinkClick r:id="rId7" action="ppaction://hlinksldjump"/>
          </p:cNvPr>
          <p:cNvSpPr txBox="1"/>
          <p:nvPr/>
        </p:nvSpPr>
        <p:spPr>
          <a:xfrm>
            <a:off x="8014335" y="768350"/>
            <a:ext cx="1262380" cy="36830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hexokinase</a:t>
            </a:r>
          </a:p>
        </p:txBody>
      </p:sp>
      <p:sp>
        <p:nvSpPr>
          <p:cNvPr id="68" name="文本框 67"/>
          <p:cNvSpPr txBox="1"/>
          <p:nvPr/>
        </p:nvSpPr>
        <p:spPr>
          <a:xfrm>
            <a:off x="8027670" y="1991360"/>
            <a:ext cx="1656080" cy="64516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phosphohexose</a:t>
            </a:r>
          </a:p>
          <a:p>
            <a:pPr algn="l"/>
            <a:r>
              <a:rPr kumimoji="1" lang="en-US" altLang="zh-CN" b="1" dirty="0">
                <a:solidFill>
                  <a:srgbClr val="0070C0"/>
                </a:solidFill>
                <a:latin typeface="Times New Roman" panose="02020503050405090304" pitchFamily="18" charset="0"/>
                <a:cs typeface="Times New Roman" panose="02020503050405090304" pitchFamily="18" charset="0"/>
              </a:rPr>
              <a:t>isomerase</a:t>
            </a:r>
          </a:p>
        </p:txBody>
      </p:sp>
      <p:sp>
        <p:nvSpPr>
          <p:cNvPr id="69" name="文本框 68">
            <a:hlinkClick r:id="rId8" action="ppaction://hlinksldjump"/>
          </p:cNvPr>
          <p:cNvSpPr txBox="1"/>
          <p:nvPr/>
        </p:nvSpPr>
        <p:spPr>
          <a:xfrm>
            <a:off x="8021320" y="3411220"/>
            <a:ext cx="1668780" cy="64516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phospho</a:t>
            </a:r>
          </a:p>
          <a:p>
            <a:pPr algn="l"/>
            <a:r>
              <a:rPr kumimoji="1" lang="en-US" altLang="zh-CN" b="1" dirty="0">
                <a:solidFill>
                  <a:srgbClr val="0070C0"/>
                </a:solidFill>
                <a:latin typeface="Times New Roman" panose="02020503050405090304" pitchFamily="18" charset="0"/>
                <a:cs typeface="Times New Roman" panose="02020503050405090304" pitchFamily="18" charset="0"/>
              </a:rPr>
              <a:t>-fructokinase-1</a:t>
            </a:r>
          </a:p>
        </p:txBody>
      </p:sp>
      <p:sp>
        <p:nvSpPr>
          <p:cNvPr id="70" name="文本框 69">
            <a:hlinkClick r:id="rId9" action="ppaction://hlinksldjump"/>
          </p:cNvPr>
          <p:cNvSpPr txBox="1"/>
          <p:nvPr/>
        </p:nvSpPr>
        <p:spPr>
          <a:xfrm>
            <a:off x="7573645" y="5006975"/>
            <a:ext cx="970280" cy="36830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aldolase</a:t>
            </a:r>
          </a:p>
        </p:txBody>
      </p:sp>
      <p:sp>
        <p:nvSpPr>
          <p:cNvPr id="71" name="文本框 70">
            <a:hlinkClick r:id="rId9" action="ppaction://hlinksldjump"/>
          </p:cNvPr>
          <p:cNvSpPr txBox="1"/>
          <p:nvPr/>
        </p:nvSpPr>
        <p:spPr>
          <a:xfrm>
            <a:off x="6607810" y="6083300"/>
            <a:ext cx="2811780" cy="368300"/>
          </a:xfrm>
          <a:prstGeom prst="rect">
            <a:avLst/>
          </a:prstGeom>
          <a:noFill/>
        </p:spPr>
        <p:txBody>
          <a:bodyPr wrap="none" rtlCol="0">
            <a:spAutoFit/>
          </a:bodyPr>
          <a:lstStyle/>
          <a:p>
            <a:pPr algn="ctr"/>
            <a:r>
              <a:rPr kumimoji="1" lang="en-US" altLang="zh-CN" b="1" dirty="0">
                <a:solidFill>
                  <a:srgbClr val="0070C0"/>
                </a:solidFill>
                <a:latin typeface="Times New Roman" panose="02020503050405090304" pitchFamily="18" charset="0"/>
                <a:cs typeface="Times New Roman" panose="02020503050405090304" pitchFamily="18" charset="0"/>
              </a:rPr>
              <a:t>triose phosphate isomerase</a:t>
            </a:r>
          </a:p>
        </p:txBody>
      </p:sp>
      <p:cxnSp>
        <p:nvCxnSpPr>
          <p:cNvPr id="72" name="直接箭头连接符 71"/>
          <p:cNvCxnSpPr>
            <a:stCxn id="44" idx="3"/>
            <a:endCxn id="45" idx="1"/>
          </p:cNvCxnSpPr>
          <p:nvPr/>
        </p:nvCxnSpPr>
        <p:spPr>
          <a:xfrm flipV="1">
            <a:off x="6918325" y="5899150"/>
            <a:ext cx="2236470" cy="63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77" name="直接箭头连接符 76"/>
          <p:cNvCxnSpPr>
            <a:stCxn id="19" idx="2"/>
            <a:endCxn id="20" idx="0"/>
          </p:cNvCxnSpPr>
          <p:nvPr/>
        </p:nvCxnSpPr>
        <p:spPr>
          <a:xfrm flipH="1">
            <a:off x="8016875" y="1826895"/>
            <a:ext cx="635" cy="97472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7" name="曲线连接符 86"/>
          <p:cNvCxnSpPr>
            <a:stCxn id="79" idx="0"/>
            <a:endCxn id="80" idx="2"/>
          </p:cNvCxnSpPr>
          <p:nvPr/>
        </p:nvCxnSpPr>
        <p:spPr>
          <a:xfrm rot="16200000">
            <a:off x="2968943" y="4145598"/>
            <a:ext cx="738505" cy="3175"/>
          </a:xfrm>
          <a:prstGeom prst="curvedConnector2">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8" name="直接箭头连接符 87"/>
          <p:cNvCxnSpPr>
            <a:stCxn id="80" idx="0"/>
            <a:endCxn id="81" idx="2"/>
          </p:cNvCxnSpPr>
          <p:nvPr/>
        </p:nvCxnSpPr>
        <p:spPr>
          <a:xfrm flipV="1">
            <a:off x="3338195" y="2682240"/>
            <a:ext cx="0" cy="725805"/>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9" name="直接箭头连接符 88"/>
          <p:cNvCxnSpPr>
            <a:stCxn id="81" idx="0"/>
            <a:endCxn id="82" idx="2"/>
          </p:cNvCxnSpPr>
          <p:nvPr/>
        </p:nvCxnSpPr>
        <p:spPr>
          <a:xfrm flipV="1">
            <a:off x="3338195" y="1583690"/>
            <a:ext cx="0" cy="730250"/>
          </a:xfrm>
          <a:prstGeom prst="straightConnector1">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90" name="直接箭头连接符 89"/>
          <p:cNvCxnSpPr>
            <a:stCxn id="82" idx="0"/>
            <a:endCxn id="83" idx="2"/>
          </p:cNvCxnSpPr>
          <p:nvPr/>
        </p:nvCxnSpPr>
        <p:spPr>
          <a:xfrm flipV="1">
            <a:off x="3338195" y="484505"/>
            <a:ext cx="0" cy="730885"/>
          </a:xfrm>
          <a:prstGeom prst="straightConnector1">
            <a:avLst/>
          </a:prstGeom>
          <a:ln w="12700" cmpd="sng">
            <a:tailEnd type="arrow"/>
          </a:ln>
        </p:spPr>
        <p:style>
          <a:lnRef idx="1">
            <a:schemeClr val="dk1"/>
          </a:lnRef>
          <a:fillRef idx="0">
            <a:schemeClr val="dk1"/>
          </a:fillRef>
          <a:effectRef idx="0">
            <a:schemeClr val="dk1"/>
          </a:effectRef>
          <a:fontRef idx="minor">
            <a:schemeClr val="tx1"/>
          </a:fontRef>
        </p:style>
      </p:cxnSp>
      <p:grpSp>
        <p:nvGrpSpPr>
          <p:cNvPr id="151" name="组合 150"/>
          <p:cNvGrpSpPr/>
          <p:nvPr/>
        </p:nvGrpSpPr>
        <p:grpSpPr>
          <a:xfrm>
            <a:off x="2068830" y="11430"/>
            <a:ext cx="9965055" cy="6072505"/>
            <a:chOff x="3258" y="18"/>
            <a:chExt cx="15693" cy="9563"/>
          </a:xfrm>
        </p:grpSpPr>
        <p:grpSp>
          <p:nvGrpSpPr>
            <p:cNvPr id="43" name="组合 42"/>
            <p:cNvGrpSpPr/>
            <p:nvPr/>
          </p:nvGrpSpPr>
          <p:grpSpPr>
            <a:xfrm>
              <a:off x="10549" y="18"/>
              <a:ext cx="8403" cy="8379"/>
              <a:chOff x="0" y="90"/>
              <a:chExt cx="8403" cy="8379"/>
            </a:xfrm>
          </p:grpSpPr>
          <p:sp>
            <p:nvSpPr>
              <p:cNvPr id="13" name="文本框 12"/>
              <p:cNvSpPr txBox="1"/>
              <p:nvPr/>
            </p:nvSpPr>
            <p:spPr>
              <a:xfrm>
                <a:off x="1378" y="255"/>
                <a:ext cx="1430"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a:t>
                </a:r>
              </a:p>
            </p:txBody>
          </p:sp>
          <p:sp>
            <p:nvSpPr>
              <p:cNvPr id="19" name="文本框 18"/>
              <p:cNvSpPr txBox="1"/>
              <p:nvPr/>
            </p:nvSpPr>
            <p:spPr>
              <a:xfrm>
                <a:off x="346" y="2369"/>
                <a:ext cx="3462"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glucose-6-phosphate</a:t>
                </a:r>
              </a:p>
            </p:txBody>
          </p:sp>
          <p:sp>
            <p:nvSpPr>
              <p:cNvPr id="20" name="文本框 19"/>
              <p:cNvSpPr txBox="1"/>
              <p:nvPr/>
            </p:nvSpPr>
            <p:spPr>
              <a:xfrm>
                <a:off x="284" y="4484"/>
                <a:ext cx="3584"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fructose-6-phosphate</a:t>
                </a:r>
              </a:p>
            </p:txBody>
          </p:sp>
          <p:sp>
            <p:nvSpPr>
              <p:cNvPr id="22" name="文本框 21"/>
              <p:cNvSpPr txBox="1"/>
              <p:nvPr/>
            </p:nvSpPr>
            <p:spPr>
              <a:xfrm>
                <a:off x="0" y="6841"/>
                <a:ext cx="4143" cy="580"/>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froctose-1,6-biphosphate</a:t>
                </a:r>
              </a:p>
            </p:txBody>
          </p:sp>
          <p:pic>
            <p:nvPicPr>
              <p:cNvPr id="23" name="图片 22"/>
              <p:cNvPicPr>
                <a:picLocks noChangeAspect="1"/>
              </p:cNvPicPr>
              <p:nvPr/>
            </p:nvPicPr>
            <p:blipFill>
              <a:blip r:embed="rId10"/>
              <a:stretch>
                <a:fillRect/>
              </a:stretch>
            </p:blipFill>
            <p:spPr>
              <a:xfrm>
                <a:off x="4966" y="2369"/>
                <a:ext cx="2052" cy="1654"/>
              </a:xfrm>
              <a:prstGeom prst="rect">
                <a:avLst/>
              </a:prstGeom>
            </p:spPr>
          </p:pic>
          <p:grpSp>
            <p:nvGrpSpPr>
              <p:cNvPr id="31" name="组合 30"/>
              <p:cNvGrpSpPr/>
              <p:nvPr/>
            </p:nvGrpSpPr>
            <p:grpSpPr>
              <a:xfrm>
                <a:off x="4361" y="4224"/>
                <a:ext cx="3422" cy="1767"/>
                <a:chOff x="4557" y="4202"/>
                <a:chExt cx="4781" cy="2492"/>
              </a:xfrm>
            </p:grpSpPr>
            <p:grpSp>
              <p:nvGrpSpPr>
                <p:cNvPr id="30" name="组合 29"/>
                <p:cNvGrpSpPr/>
                <p:nvPr/>
              </p:nvGrpSpPr>
              <p:grpSpPr>
                <a:xfrm>
                  <a:off x="4812" y="4479"/>
                  <a:ext cx="4526" cy="2215"/>
                  <a:chOff x="4812" y="4479"/>
                  <a:chExt cx="4526" cy="2215"/>
                </a:xfrm>
              </p:grpSpPr>
              <p:pic>
                <p:nvPicPr>
                  <p:cNvPr id="26" name="图片 25"/>
                  <p:cNvPicPr>
                    <a:picLocks noChangeAspect="1"/>
                  </p:cNvPicPr>
                  <p:nvPr/>
                </p:nvPicPr>
                <p:blipFill>
                  <a:blip r:embed="rId11"/>
                  <a:stretch>
                    <a:fillRect/>
                  </a:stretch>
                </p:blipFill>
                <p:spPr>
                  <a:xfrm>
                    <a:off x="4812" y="4479"/>
                    <a:ext cx="4526" cy="2215"/>
                  </a:xfrm>
                  <a:prstGeom prst="rect">
                    <a:avLst/>
                  </a:prstGeom>
                </p:spPr>
              </p:pic>
              <p:sp>
                <p:nvSpPr>
                  <p:cNvPr id="28" name="矩形 27"/>
                  <p:cNvSpPr/>
                  <p:nvPr/>
                </p:nvSpPr>
                <p:spPr>
                  <a:xfrm>
                    <a:off x="4812" y="5734"/>
                    <a:ext cx="944" cy="96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sp>
              <p:nvSpPr>
                <p:cNvPr id="29" name="矩形 28"/>
                <p:cNvSpPr/>
                <p:nvPr/>
              </p:nvSpPr>
              <p:spPr>
                <a:xfrm>
                  <a:off x="4557" y="4202"/>
                  <a:ext cx="944" cy="47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grpSp>
            <p:nvGrpSpPr>
              <p:cNvPr id="36" name="组合 35"/>
              <p:cNvGrpSpPr/>
              <p:nvPr/>
            </p:nvGrpSpPr>
            <p:grpSpPr>
              <a:xfrm>
                <a:off x="4116" y="6628"/>
                <a:ext cx="4287" cy="1841"/>
                <a:chOff x="4116" y="6628"/>
                <a:chExt cx="4287" cy="1841"/>
              </a:xfrm>
            </p:grpSpPr>
            <p:pic>
              <p:nvPicPr>
                <p:cNvPr id="32" name="图片 31"/>
                <p:cNvPicPr>
                  <a:picLocks noChangeAspect="1"/>
                </p:cNvPicPr>
                <p:nvPr/>
              </p:nvPicPr>
              <p:blipFill>
                <a:blip r:embed="rId12"/>
                <a:stretch>
                  <a:fillRect/>
                </a:stretch>
              </p:blipFill>
              <p:spPr>
                <a:xfrm>
                  <a:off x="4143" y="6628"/>
                  <a:ext cx="4260" cy="1840"/>
                </a:xfrm>
                <a:prstGeom prst="rect">
                  <a:avLst/>
                </a:prstGeom>
              </p:spPr>
            </p:pic>
            <p:pic>
              <p:nvPicPr>
                <p:cNvPr id="33" name="图片 32"/>
                <p:cNvPicPr>
                  <a:picLocks noChangeAspect="1"/>
                </p:cNvPicPr>
                <p:nvPr/>
              </p:nvPicPr>
              <p:blipFill>
                <a:blip r:embed="rId13"/>
                <a:stretch>
                  <a:fillRect/>
                </a:stretch>
              </p:blipFill>
              <p:spPr>
                <a:xfrm flipV="1">
                  <a:off x="6807" y="7935"/>
                  <a:ext cx="1341" cy="534"/>
                </a:xfrm>
                <a:prstGeom prst="rect">
                  <a:avLst/>
                </a:prstGeom>
              </p:spPr>
            </p:pic>
            <p:pic>
              <p:nvPicPr>
                <p:cNvPr id="34" name="图片 33"/>
                <p:cNvPicPr>
                  <a:picLocks noChangeAspect="1"/>
                </p:cNvPicPr>
                <p:nvPr/>
              </p:nvPicPr>
              <p:blipFill>
                <a:blip r:embed="rId14"/>
                <a:stretch>
                  <a:fillRect/>
                </a:stretch>
              </p:blipFill>
              <p:spPr>
                <a:xfrm>
                  <a:off x="4116" y="7909"/>
                  <a:ext cx="1378" cy="560"/>
                </a:xfrm>
                <a:prstGeom prst="rect">
                  <a:avLst/>
                </a:prstGeom>
              </p:spPr>
            </p:pic>
            <p:pic>
              <p:nvPicPr>
                <p:cNvPr id="35" name="图片 34"/>
                <p:cNvPicPr>
                  <a:picLocks noChangeAspect="1"/>
                </p:cNvPicPr>
                <p:nvPr/>
              </p:nvPicPr>
              <p:blipFill>
                <a:blip r:embed="rId14"/>
                <a:stretch>
                  <a:fillRect/>
                </a:stretch>
              </p:blipFill>
              <p:spPr>
                <a:xfrm>
                  <a:off x="4143" y="6628"/>
                  <a:ext cx="823" cy="213"/>
                </a:xfrm>
                <a:prstGeom prst="rect">
                  <a:avLst/>
                </a:prstGeom>
              </p:spPr>
            </p:pic>
          </p:grpSp>
          <p:pic>
            <p:nvPicPr>
              <p:cNvPr id="42" name="图片 41"/>
              <p:cNvPicPr>
                <a:picLocks noChangeAspect="1"/>
              </p:cNvPicPr>
              <p:nvPr/>
            </p:nvPicPr>
            <p:blipFill>
              <a:blip r:embed="rId15"/>
              <a:stretch>
                <a:fillRect/>
              </a:stretch>
            </p:blipFill>
            <p:spPr>
              <a:xfrm>
                <a:off x="5037" y="90"/>
                <a:ext cx="1910" cy="1863"/>
              </a:xfrm>
              <a:prstGeom prst="rect">
                <a:avLst/>
              </a:prstGeom>
            </p:spPr>
          </p:pic>
        </p:grpSp>
        <p:sp>
          <p:nvSpPr>
            <p:cNvPr id="44" name="文本框 43"/>
            <p:cNvSpPr txBox="1"/>
            <p:nvPr/>
          </p:nvSpPr>
          <p:spPr>
            <a:xfrm>
              <a:off x="6157" y="9001"/>
              <a:ext cx="4738" cy="580"/>
            </a:xfrm>
            <a:prstGeom prst="rect">
              <a:avLst/>
            </a:prstGeom>
            <a:noFill/>
          </p:spPr>
          <p:txBody>
            <a:bodyPr wrap="none" rtlCol="0">
              <a:spAutoFit/>
            </a:bodyPr>
            <a:lstStyle/>
            <a:p>
              <a:pPr algn="l"/>
              <a:r>
                <a:rPr kumimoji="1" lang="en-US" altLang="zh-CN" b="1" dirty="0">
                  <a:latin typeface="Times New Roman" panose="02020503050405090304" pitchFamily="18" charset="0"/>
                  <a:cs typeface="Times New Roman" panose="02020503050405090304" pitchFamily="18" charset="0"/>
                </a:rPr>
                <a:t>glyceraledehyde 3-phosphate</a:t>
              </a:r>
            </a:p>
          </p:txBody>
        </p:sp>
        <p:cxnSp>
          <p:nvCxnSpPr>
            <p:cNvPr id="53" name="曲线连接符 52"/>
            <p:cNvCxnSpPr>
              <a:stCxn id="22" idx="2"/>
              <a:endCxn id="45" idx="0"/>
            </p:cNvCxnSpPr>
            <p:nvPr/>
          </p:nvCxnSpPr>
          <p:spPr>
            <a:xfrm rot="5400000" flipV="1">
              <a:off x="13868" y="6102"/>
              <a:ext cx="1651" cy="4145"/>
            </a:xfrm>
            <a:prstGeom prst="curvedConnector3">
              <a:avLst>
                <a:gd name="adj1" fmla="val 50030"/>
              </a:avLst>
            </a:prstGeom>
            <a:ln w="12700" cmpd="sng">
              <a:tailEnd type="arrow"/>
            </a:ln>
          </p:spPr>
          <p:style>
            <a:lnRef idx="1">
              <a:schemeClr val="dk1"/>
            </a:lnRef>
            <a:fillRef idx="0">
              <a:schemeClr val="dk1"/>
            </a:fillRef>
            <a:effectRef idx="0">
              <a:schemeClr val="dk1"/>
            </a:effectRef>
            <a:fontRef idx="minor">
              <a:schemeClr val="tx1"/>
            </a:fontRef>
          </p:style>
        </p:cxnSp>
        <p:cxnSp>
          <p:nvCxnSpPr>
            <p:cNvPr id="76" name="曲线连接符 75"/>
            <p:cNvCxnSpPr>
              <a:stCxn id="22" idx="2"/>
              <a:endCxn id="44" idx="0"/>
            </p:cNvCxnSpPr>
            <p:nvPr/>
          </p:nvCxnSpPr>
          <p:spPr>
            <a:xfrm rot="5400000">
              <a:off x="9748" y="6128"/>
              <a:ext cx="1652" cy="4095"/>
            </a:xfrm>
            <a:prstGeom prst="curvedConnector3">
              <a:avLst>
                <a:gd name="adj1" fmla="val 49970"/>
              </a:avLst>
            </a:prstGeom>
            <a:ln w="12700" cmpd="sng">
              <a:headEnd type="arrow"/>
              <a:tailEnd type="arrow"/>
            </a:ln>
          </p:spPr>
          <p:style>
            <a:lnRef idx="1">
              <a:schemeClr val="dk1"/>
            </a:lnRef>
            <a:fillRef idx="0">
              <a:schemeClr val="dk1"/>
            </a:fillRef>
            <a:effectRef idx="0">
              <a:schemeClr val="dk1"/>
            </a:effectRef>
            <a:fontRef idx="minor">
              <a:schemeClr val="tx1"/>
            </a:fontRef>
          </p:style>
        </p:cxnSp>
        <p:cxnSp>
          <p:nvCxnSpPr>
            <p:cNvPr id="86" name="曲线连接符 85"/>
            <p:cNvCxnSpPr>
              <a:stCxn id="44" idx="1"/>
              <a:endCxn id="79" idx="2"/>
            </p:cNvCxnSpPr>
            <p:nvPr/>
          </p:nvCxnSpPr>
          <p:spPr>
            <a:xfrm rot="10800000">
              <a:off x="5257" y="7689"/>
              <a:ext cx="900" cy="1601"/>
            </a:xfrm>
            <a:prstGeom prst="curvedConnector2">
              <a:avLst/>
            </a:prstGeom>
            <a:ln w="12700" cmpd="sng">
              <a:headEnd type="arrow"/>
              <a:tailEnd type="arrow"/>
            </a:ln>
          </p:spPr>
          <p:style>
            <a:lnRef idx="1">
              <a:schemeClr val="dk1"/>
            </a:lnRef>
            <a:fillRef idx="0">
              <a:schemeClr val="dk1"/>
            </a:fillRef>
            <a:effectRef idx="0">
              <a:schemeClr val="dk1"/>
            </a:effectRef>
            <a:fontRef idx="minor">
              <a:schemeClr val="tx1"/>
            </a:fontRef>
          </p:style>
        </p:cxnSp>
        <p:grpSp>
          <p:nvGrpSpPr>
            <p:cNvPr id="111" name="组合 110"/>
            <p:cNvGrpSpPr/>
            <p:nvPr/>
          </p:nvGrpSpPr>
          <p:grpSpPr>
            <a:xfrm>
              <a:off x="3258" y="183"/>
              <a:ext cx="4196" cy="7507"/>
              <a:chOff x="2295" y="183"/>
              <a:chExt cx="4196" cy="7507"/>
            </a:xfrm>
          </p:grpSpPr>
          <p:grpSp>
            <p:nvGrpSpPr>
              <p:cNvPr id="84" name="组合 83"/>
              <p:cNvGrpSpPr/>
              <p:nvPr/>
            </p:nvGrpSpPr>
            <p:grpSpPr>
              <a:xfrm>
                <a:off x="2295" y="183"/>
                <a:ext cx="3998" cy="7507"/>
                <a:chOff x="2276" y="959"/>
                <a:chExt cx="3998" cy="6925"/>
              </a:xfrm>
            </p:grpSpPr>
            <p:sp>
              <p:nvSpPr>
                <p:cNvPr id="79" name="文本框 78"/>
                <p:cNvSpPr txBox="1"/>
                <p:nvPr/>
              </p:nvSpPr>
              <p:spPr>
                <a:xfrm>
                  <a:off x="2276" y="7349"/>
                  <a:ext cx="399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1,3-bisphosphoglycerate</a:t>
                  </a:r>
                </a:p>
              </p:txBody>
            </p:sp>
            <p:sp>
              <p:nvSpPr>
                <p:cNvPr id="80" name="文本框 79"/>
                <p:cNvSpPr txBox="1"/>
                <p:nvPr/>
              </p:nvSpPr>
              <p:spPr>
                <a:xfrm>
                  <a:off x="2631" y="5741"/>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3-phosphoglycerate</a:t>
                  </a:r>
                </a:p>
              </p:txBody>
            </p:sp>
            <p:sp>
              <p:nvSpPr>
                <p:cNvPr id="81" name="文本框 80"/>
                <p:cNvSpPr txBox="1"/>
                <p:nvPr/>
              </p:nvSpPr>
              <p:spPr>
                <a:xfrm>
                  <a:off x="2631" y="4152"/>
                  <a:ext cx="328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2-phosphoglycerate</a:t>
                  </a:r>
                </a:p>
              </p:txBody>
            </p:sp>
            <p:sp>
              <p:nvSpPr>
                <p:cNvPr id="82" name="文本框 81"/>
                <p:cNvSpPr txBox="1"/>
                <p:nvPr/>
              </p:nvSpPr>
              <p:spPr>
                <a:xfrm>
                  <a:off x="2471" y="2556"/>
                  <a:ext cx="360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phosphoenolpyruvate</a:t>
                  </a:r>
                </a:p>
              </p:txBody>
            </p:sp>
            <p:sp>
              <p:nvSpPr>
                <p:cNvPr id="83" name="文本框 82"/>
                <p:cNvSpPr txBox="1"/>
                <p:nvPr/>
              </p:nvSpPr>
              <p:spPr>
                <a:xfrm>
                  <a:off x="3441" y="959"/>
                  <a:ext cx="1668" cy="535"/>
                </a:xfrm>
                <a:prstGeom prst="rect">
                  <a:avLst/>
                </a:prstGeom>
                <a:noFill/>
              </p:spPr>
              <p:txBody>
                <a:bodyPr wrap="square" rtlCol="0">
                  <a:spAutoFit/>
                </a:bodyPr>
                <a:lstStyle/>
                <a:p>
                  <a:pPr algn="l"/>
                  <a:r>
                    <a:rPr kumimoji="1" lang="en-US" altLang="zh-CN" b="1" dirty="0">
                      <a:latin typeface="Times New Roman" panose="02020503050405090304" pitchFamily="18" charset="0"/>
                      <a:cs typeface="Times New Roman" panose="02020503050405090304" pitchFamily="18" charset="0"/>
                    </a:rPr>
                    <a:t>pyruvate</a:t>
                  </a:r>
                </a:p>
              </p:txBody>
            </p:sp>
          </p:grpSp>
          <p:sp>
            <p:nvSpPr>
              <p:cNvPr id="91" name="左弧形箭头 90"/>
              <p:cNvSpPr/>
              <p:nvPr/>
            </p:nvSpPr>
            <p:spPr>
              <a:xfrm flipV="1">
                <a:off x="4400" y="824"/>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左弧形箭头 91"/>
              <p:cNvSpPr/>
              <p:nvPr/>
            </p:nvSpPr>
            <p:spPr>
              <a:xfrm flipV="1">
                <a:off x="4400" y="6022"/>
                <a:ext cx="1063" cy="10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4" name="文本框 93"/>
              <p:cNvSpPr txBox="1"/>
              <p:nvPr/>
            </p:nvSpPr>
            <p:spPr>
              <a:xfrm>
                <a:off x="5458" y="785"/>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95" name="文本框 94"/>
              <p:cNvSpPr txBox="1"/>
              <p:nvPr/>
            </p:nvSpPr>
            <p:spPr>
              <a:xfrm>
                <a:off x="5463" y="1365"/>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sp>
            <p:nvSpPr>
              <p:cNvPr id="96" name="文本框 95"/>
              <p:cNvSpPr txBox="1"/>
              <p:nvPr/>
            </p:nvSpPr>
            <p:spPr>
              <a:xfrm>
                <a:off x="5458" y="5950"/>
                <a:ext cx="1008" cy="580"/>
              </a:xfrm>
              <a:prstGeom prst="rect">
                <a:avLst/>
              </a:prstGeom>
              <a:noFill/>
            </p:spPr>
            <p:txBody>
              <a:bodyPr wrap="none" rtlCol="0">
                <a:spAutoFit/>
              </a:bodyPr>
              <a:lstStyle/>
              <a:p>
                <a:pPr algn="l"/>
                <a:r>
                  <a:rPr kumimoji="1" lang="en-US" altLang="zh-CN" b="1" dirty="0">
                    <a:solidFill>
                      <a:srgbClr val="C00000"/>
                    </a:solidFill>
                    <a:latin typeface="Times New Roman" panose="02020503050405090304" pitchFamily="18" charset="0"/>
                    <a:cs typeface="Times New Roman" panose="02020503050405090304" pitchFamily="18" charset="0"/>
                  </a:rPr>
                  <a:t>ATP</a:t>
                </a:r>
              </a:p>
            </p:txBody>
          </p:sp>
          <p:sp>
            <p:nvSpPr>
              <p:cNvPr id="97" name="文本框 96"/>
              <p:cNvSpPr txBox="1"/>
              <p:nvPr/>
            </p:nvSpPr>
            <p:spPr>
              <a:xfrm>
                <a:off x="5438" y="6713"/>
                <a:ext cx="1028"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ADP</a:t>
                </a:r>
              </a:p>
            </p:txBody>
          </p:sp>
        </p:grpSp>
        <p:grpSp>
          <p:nvGrpSpPr>
            <p:cNvPr id="102" name="组合 101"/>
            <p:cNvGrpSpPr/>
            <p:nvPr/>
          </p:nvGrpSpPr>
          <p:grpSpPr>
            <a:xfrm>
              <a:off x="5685" y="7689"/>
              <a:ext cx="3319" cy="1402"/>
              <a:chOff x="6177" y="7245"/>
              <a:chExt cx="3319" cy="1402"/>
            </a:xfrm>
          </p:grpSpPr>
          <p:sp>
            <p:nvSpPr>
              <p:cNvPr id="93" name="左弧形箭头 92"/>
              <p:cNvSpPr/>
              <p:nvPr/>
            </p:nvSpPr>
            <p:spPr>
              <a:xfrm rot="21120000" flipV="1">
                <a:off x="6177" y="7443"/>
                <a:ext cx="1138" cy="1204"/>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9" name="文本框 98"/>
              <p:cNvSpPr txBox="1"/>
              <p:nvPr/>
            </p:nvSpPr>
            <p:spPr>
              <a:xfrm>
                <a:off x="7393" y="7245"/>
                <a:ext cx="2103" cy="580"/>
              </a:xfrm>
              <a:prstGeom prst="rect">
                <a:avLst/>
              </a:prstGeom>
              <a:noFill/>
            </p:spPr>
            <p:txBody>
              <a:bodyPr wrap="none" rtlCol="0">
                <a:spAutoFit/>
              </a:bodyPr>
              <a:lstStyle/>
              <a:p>
                <a:pPr algn="ctr"/>
                <a:r>
                  <a:rPr kumimoji="1" lang="en-US" altLang="zh-CN" b="1" dirty="0">
                    <a:solidFill>
                      <a:srgbClr val="C00000"/>
                    </a:solidFill>
                    <a:latin typeface="Times New Roman" panose="02020503050405090304" pitchFamily="18" charset="0"/>
                    <a:cs typeface="Times New Roman" panose="02020503050405090304" pitchFamily="18" charset="0"/>
                  </a:rPr>
                  <a:t>NADH   H+</a:t>
                </a:r>
              </a:p>
            </p:txBody>
          </p:sp>
          <p:sp>
            <p:nvSpPr>
              <p:cNvPr id="100" name="文本框 99"/>
              <p:cNvSpPr txBox="1"/>
              <p:nvPr/>
            </p:nvSpPr>
            <p:spPr>
              <a:xfrm>
                <a:off x="7453" y="8021"/>
                <a:ext cx="1273" cy="580"/>
              </a:xfrm>
              <a:prstGeom prst="rect">
                <a:avLst/>
              </a:prstGeom>
              <a:noFill/>
            </p:spPr>
            <p:txBody>
              <a:bodyPr wrap="none" rtlCol="0">
                <a:spAutoFit/>
              </a:bodyPr>
              <a:lstStyle/>
              <a:p>
                <a:pPr algn="l"/>
                <a:r>
                  <a:rPr kumimoji="1" lang="en-US" altLang="zh-CN" b="1" dirty="0">
                    <a:solidFill>
                      <a:schemeClr val="accent6">
                        <a:lumMod val="50000"/>
                      </a:schemeClr>
                    </a:solidFill>
                    <a:latin typeface="Times New Roman" panose="02020503050405090304" pitchFamily="18" charset="0"/>
                    <a:cs typeface="Times New Roman" panose="02020503050405090304" pitchFamily="18" charset="0"/>
                  </a:rPr>
                  <a:t>NAD+</a:t>
                </a:r>
              </a:p>
            </p:txBody>
          </p:sp>
        </p:grpSp>
      </p:grpSp>
      <p:pic>
        <p:nvPicPr>
          <p:cNvPr id="110" name="图片 109"/>
          <p:cNvPicPr>
            <a:picLocks noChangeAspect="1"/>
          </p:cNvPicPr>
          <p:nvPr/>
        </p:nvPicPr>
        <p:blipFill>
          <a:blip r:embed="rId16">
            <a:lum contrast="42000"/>
          </a:blip>
          <a:stretch>
            <a:fillRect/>
          </a:stretch>
        </p:blipFill>
        <p:spPr>
          <a:xfrm>
            <a:off x="100330" y="4297680"/>
            <a:ext cx="1996440" cy="709295"/>
          </a:xfrm>
          <a:prstGeom prst="rect">
            <a:avLst/>
          </a:prstGeom>
        </p:spPr>
      </p:pic>
      <p:pic>
        <p:nvPicPr>
          <p:cNvPr id="112" name="图片 111"/>
          <p:cNvPicPr>
            <a:picLocks noChangeAspect="1"/>
          </p:cNvPicPr>
          <p:nvPr/>
        </p:nvPicPr>
        <p:blipFill>
          <a:blip r:embed="rId17">
            <a:lum contrast="24000"/>
          </a:blip>
          <a:stretch>
            <a:fillRect/>
          </a:stretch>
        </p:blipFill>
        <p:spPr>
          <a:xfrm>
            <a:off x="100330" y="3148330"/>
            <a:ext cx="1734185" cy="676275"/>
          </a:xfrm>
          <a:prstGeom prst="rect">
            <a:avLst/>
          </a:prstGeom>
        </p:spPr>
      </p:pic>
      <p:pic>
        <p:nvPicPr>
          <p:cNvPr id="113" name="图片 112"/>
          <p:cNvPicPr>
            <a:picLocks noChangeAspect="1"/>
          </p:cNvPicPr>
          <p:nvPr/>
        </p:nvPicPr>
        <p:blipFill>
          <a:blip r:embed="rId18">
            <a:lum contrast="18000"/>
          </a:blip>
          <a:stretch>
            <a:fillRect/>
          </a:stretch>
        </p:blipFill>
        <p:spPr>
          <a:xfrm>
            <a:off x="100330" y="1983105"/>
            <a:ext cx="1360805" cy="1029335"/>
          </a:xfrm>
          <a:prstGeom prst="rect">
            <a:avLst/>
          </a:prstGeom>
        </p:spPr>
      </p:pic>
      <p:pic>
        <p:nvPicPr>
          <p:cNvPr id="114" name="图片 113"/>
          <p:cNvPicPr>
            <a:picLocks noChangeAspect="1"/>
          </p:cNvPicPr>
          <p:nvPr/>
        </p:nvPicPr>
        <p:blipFill>
          <a:blip r:embed="rId19">
            <a:lum contrast="18000"/>
          </a:blip>
          <a:stretch>
            <a:fillRect/>
          </a:stretch>
        </p:blipFill>
        <p:spPr>
          <a:xfrm>
            <a:off x="100330" y="866775"/>
            <a:ext cx="1186180" cy="1019175"/>
          </a:xfrm>
          <a:prstGeom prst="rect">
            <a:avLst/>
          </a:prstGeom>
        </p:spPr>
      </p:pic>
      <p:pic>
        <p:nvPicPr>
          <p:cNvPr id="118" name="图片 117"/>
          <p:cNvPicPr>
            <a:picLocks noChangeAspect="1"/>
          </p:cNvPicPr>
          <p:nvPr/>
        </p:nvPicPr>
        <p:blipFill>
          <a:blip r:embed="rId20">
            <a:lum contrast="18000"/>
          </a:blip>
          <a:stretch>
            <a:fillRect/>
          </a:stretch>
        </p:blipFill>
        <p:spPr>
          <a:xfrm>
            <a:off x="100330" y="-24130"/>
            <a:ext cx="1264285" cy="674370"/>
          </a:xfrm>
          <a:prstGeom prst="rect">
            <a:avLst/>
          </a:prstGeom>
        </p:spPr>
      </p:pic>
      <p:sp>
        <p:nvSpPr>
          <p:cNvPr id="119" name="文本框 118"/>
          <p:cNvSpPr txBox="1"/>
          <p:nvPr/>
        </p:nvSpPr>
        <p:spPr>
          <a:xfrm>
            <a:off x="335915" y="5331460"/>
            <a:ext cx="3224530" cy="645160"/>
          </a:xfrm>
          <a:prstGeom prst="rect">
            <a:avLst/>
          </a:prstGeom>
          <a:noFill/>
        </p:spPr>
        <p:txBody>
          <a:bodyPr wrap="square" rtlCol="0">
            <a:spAutoFit/>
          </a:bodyPr>
          <a:lstStyle/>
          <a:p>
            <a:pPr algn="ctr"/>
            <a:r>
              <a:rPr kumimoji="1" lang="en-US" altLang="zh-CN" b="1" dirty="0">
                <a:solidFill>
                  <a:srgbClr val="0070C0"/>
                </a:solidFill>
                <a:latin typeface="Times New Roman" panose="02020503050405090304" pitchFamily="18" charset="0"/>
                <a:cs typeface="Times New Roman" panose="02020503050405090304" pitchFamily="18" charset="0"/>
              </a:rPr>
              <a:t>glyceraldehyde 3-phsophate </a:t>
            </a:r>
          </a:p>
          <a:p>
            <a:pPr algn="ctr"/>
            <a:r>
              <a:rPr kumimoji="1" lang="en-US" altLang="zh-CN" b="1" dirty="0">
                <a:solidFill>
                  <a:srgbClr val="0070C0"/>
                </a:solidFill>
                <a:latin typeface="Times New Roman" panose="02020503050405090304" pitchFamily="18" charset="0"/>
                <a:cs typeface="Times New Roman" panose="02020503050405090304" pitchFamily="18" charset="0"/>
              </a:rPr>
              <a:t>dehydrogenase</a:t>
            </a:r>
          </a:p>
        </p:txBody>
      </p:sp>
      <p:sp>
        <p:nvSpPr>
          <p:cNvPr id="120" name="文本框 119"/>
          <p:cNvSpPr txBox="1"/>
          <p:nvPr/>
        </p:nvSpPr>
        <p:spPr>
          <a:xfrm>
            <a:off x="1439545" y="3823970"/>
            <a:ext cx="1897380" cy="645160"/>
          </a:xfrm>
          <a:prstGeom prst="rect">
            <a:avLst/>
          </a:prstGeom>
          <a:noFill/>
        </p:spPr>
        <p:txBody>
          <a:bodyPr wrap="none" rtlCol="0">
            <a:spAutoFit/>
          </a:bodyPr>
          <a:lstStyle/>
          <a:p>
            <a:pPr algn="r"/>
            <a:r>
              <a:rPr kumimoji="1" lang="en-US" altLang="zh-CN" b="1" dirty="0">
                <a:solidFill>
                  <a:srgbClr val="0070C0"/>
                </a:solidFill>
                <a:latin typeface="Times New Roman" panose="02020503050405090304" pitchFamily="18" charset="0"/>
                <a:cs typeface="Times New Roman" panose="02020503050405090304" pitchFamily="18" charset="0"/>
              </a:rPr>
              <a:t>phosphoglycerate</a:t>
            </a:r>
          </a:p>
          <a:p>
            <a:pPr algn="r"/>
            <a:r>
              <a:rPr kumimoji="1" lang="en-US" altLang="zh-CN" b="1" dirty="0">
                <a:solidFill>
                  <a:srgbClr val="0070C0"/>
                </a:solidFill>
                <a:latin typeface="Times New Roman" panose="02020503050405090304" pitchFamily="18" charset="0"/>
                <a:cs typeface="Times New Roman" panose="02020503050405090304" pitchFamily="18" charset="0"/>
              </a:rPr>
              <a:t>kinase</a:t>
            </a:r>
          </a:p>
        </p:txBody>
      </p:sp>
      <p:sp>
        <p:nvSpPr>
          <p:cNvPr id="121" name="文本框 120"/>
          <p:cNvSpPr txBox="1"/>
          <p:nvPr/>
        </p:nvSpPr>
        <p:spPr>
          <a:xfrm>
            <a:off x="1442720" y="2722880"/>
            <a:ext cx="1897380" cy="645160"/>
          </a:xfrm>
          <a:prstGeom prst="rect">
            <a:avLst/>
          </a:prstGeom>
          <a:noFill/>
        </p:spPr>
        <p:txBody>
          <a:bodyPr wrap="none" rtlCol="0">
            <a:spAutoFit/>
          </a:bodyPr>
          <a:lstStyle/>
          <a:p>
            <a:pPr algn="r"/>
            <a:r>
              <a:rPr kumimoji="1" lang="en-US" altLang="zh-CN" b="1" dirty="0">
                <a:solidFill>
                  <a:srgbClr val="0070C0"/>
                </a:solidFill>
                <a:latin typeface="Times New Roman" panose="02020503050405090304" pitchFamily="18" charset="0"/>
                <a:cs typeface="Times New Roman" panose="02020503050405090304" pitchFamily="18" charset="0"/>
              </a:rPr>
              <a:t>phosphoglycerate</a:t>
            </a:r>
          </a:p>
          <a:p>
            <a:pPr algn="r"/>
            <a:r>
              <a:rPr kumimoji="1" lang="en-US" altLang="zh-CN" b="1" dirty="0">
                <a:solidFill>
                  <a:srgbClr val="0070C0"/>
                </a:solidFill>
                <a:latin typeface="Times New Roman" panose="02020503050405090304" pitchFamily="18" charset="0"/>
                <a:cs typeface="Times New Roman" panose="02020503050405090304" pitchFamily="18" charset="0"/>
              </a:rPr>
              <a:t>mutase</a:t>
            </a:r>
          </a:p>
        </p:txBody>
      </p:sp>
      <p:sp>
        <p:nvSpPr>
          <p:cNvPr id="125" name="文本框 124"/>
          <p:cNvSpPr txBox="1"/>
          <p:nvPr/>
        </p:nvSpPr>
        <p:spPr>
          <a:xfrm>
            <a:off x="2442845" y="1764665"/>
            <a:ext cx="894080" cy="36830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enolase</a:t>
            </a:r>
          </a:p>
        </p:txBody>
      </p:sp>
      <p:sp>
        <p:nvSpPr>
          <p:cNvPr id="126" name="文本框 125">
            <a:hlinkClick r:id="rId21" action="ppaction://hlinksldjump"/>
          </p:cNvPr>
          <p:cNvSpPr txBox="1"/>
          <p:nvPr/>
        </p:nvSpPr>
        <p:spPr>
          <a:xfrm>
            <a:off x="1598295" y="685165"/>
            <a:ext cx="1738630" cy="368300"/>
          </a:xfrm>
          <a:prstGeom prst="rect">
            <a:avLst/>
          </a:prstGeom>
          <a:noFill/>
        </p:spPr>
        <p:txBody>
          <a:bodyPr wrap="none" rtlCol="0">
            <a:spAutoFit/>
          </a:bodyPr>
          <a:lstStyle/>
          <a:p>
            <a:pPr algn="l"/>
            <a:r>
              <a:rPr kumimoji="1" lang="en-US" altLang="zh-CN" b="1" dirty="0">
                <a:solidFill>
                  <a:srgbClr val="0070C0"/>
                </a:solidFill>
                <a:latin typeface="Times New Roman" panose="02020503050405090304" pitchFamily="18" charset="0"/>
                <a:cs typeface="Times New Roman" panose="02020503050405090304" pitchFamily="18" charset="0"/>
              </a:rPr>
              <a:t>pyruvate kinase</a:t>
            </a:r>
          </a:p>
        </p:txBody>
      </p:sp>
      <p:sp>
        <p:nvSpPr>
          <p:cNvPr id="136" name="下箭头 135"/>
          <p:cNvSpPr/>
          <p:nvPr/>
        </p:nvSpPr>
        <p:spPr>
          <a:xfrm rot="10800000">
            <a:off x="4716780" y="733425"/>
            <a:ext cx="697230" cy="3529330"/>
          </a:xfrm>
          <a:prstGeom prst="downArrow">
            <a:avLst>
              <a:gd name="adj1" fmla="val 72899"/>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5935345" y="768350"/>
            <a:ext cx="672964" cy="3529330"/>
            <a:chOff x="9447" y="1210"/>
            <a:chExt cx="1221" cy="5558"/>
          </a:xfrm>
        </p:grpSpPr>
        <p:sp>
          <p:nvSpPr>
            <p:cNvPr id="133" name="下箭头 132"/>
            <p:cNvSpPr/>
            <p:nvPr/>
          </p:nvSpPr>
          <p:spPr>
            <a:xfrm>
              <a:off x="9447" y="1210"/>
              <a:ext cx="1221" cy="5558"/>
            </a:xfrm>
            <a:prstGeom prst="downArrow">
              <a:avLst>
                <a:gd name="adj1" fmla="val 72899"/>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a:hlinkClick r:id="rId22" action="ppaction://hlinksldjump"/>
            </p:cNvPr>
            <p:cNvSpPr txBox="1"/>
            <p:nvPr/>
          </p:nvSpPr>
          <p:spPr>
            <a:xfrm>
              <a:off x="9581" y="1365"/>
              <a:ext cx="1068" cy="4657"/>
            </a:xfrm>
            <a:prstGeom prst="rect">
              <a:avLst/>
            </a:prstGeom>
            <a:noFill/>
          </p:spPr>
          <p:txBody>
            <a:bodyPr vert="eaVert" wrap="square" rtlCol="0">
              <a:spAutoFit/>
            </a:bodyPr>
            <a:lstStyle/>
            <a:p>
              <a:pPr algn="dist">
                <a:lnSpc>
                  <a:spcPct val="110000"/>
                </a:lnSpc>
              </a:pPr>
              <a:r>
                <a:rPr kumimoji="1" lang="en-US" altLang="zh-CN" sz="2400" b="1" dirty="0">
                  <a:solidFill>
                    <a:schemeClr val="bg1"/>
                  </a:solidFill>
                  <a:latin typeface="Times New Roman" panose="02020503050405090304" pitchFamily="18" charset="0"/>
                  <a:cs typeface="Times New Roman" panose="02020503050405090304" pitchFamily="18" charset="0"/>
                </a:rPr>
                <a:t>preparatory  phase</a:t>
              </a:r>
            </a:p>
          </p:txBody>
        </p:sp>
      </p:grpSp>
      <p:sp>
        <p:nvSpPr>
          <p:cNvPr id="146" name="文本框 145"/>
          <p:cNvSpPr txBox="1"/>
          <p:nvPr/>
        </p:nvSpPr>
        <p:spPr>
          <a:xfrm>
            <a:off x="4771390" y="1479550"/>
            <a:ext cx="588645" cy="2106930"/>
          </a:xfrm>
          <a:prstGeom prst="rect">
            <a:avLst/>
          </a:prstGeom>
          <a:noFill/>
        </p:spPr>
        <p:txBody>
          <a:bodyPr vert="eaVert" wrap="square" rtlCol="0">
            <a:spAutoFit/>
          </a:bodyPr>
          <a:lstStyle/>
          <a:p>
            <a:pPr algn="dist">
              <a:lnSpc>
                <a:spcPct val="110000"/>
              </a:lnSpc>
            </a:pPr>
            <a:r>
              <a:rPr kumimoji="1" lang="en-US" altLang="zh-CN" sz="2400" b="1" dirty="0">
                <a:solidFill>
                  <a:schemeClr val="bg1"/>
                </a:solidFill>
                <a:latin typeface="Times New Roman" panose="02020503050405090304" pitchFamily="18" charset="0"/>
                <a:cs typeface="Times New Roman" panose="02020503050405090304" pitchFamily="18" charset="0"/>
              </a:rPr>
              <a:t>payoff  phase</a:t>
            </a:r>
          </a:p>
        </p:txBody>
      </p:sp>
      <p:sp>
        <p:nvSpPr>
          <p:cNvPr id="148" name="矩形 147">
            <a:hlinkClick r:id="rId23" action="ppaction://hlinksldjump"/>
          </p:cNvPr>
          <p:cNvSpPr/>
          <p:nvPr/>
        </p:nvSpPr>
        <p:spPr>
          <a:xfrm>
            <a:off x="1012190" y="6240780"/>
            <a:ext cx="3068320" cy="400110"/>
          </a:xfrm>
          <a:prstGeom prst="rect">
            <a:avLst/>
          </a:prstGeom>
          <a:noFill/>
          <a:ln>
            <a:noFill/>
          </a:ln>
        </p:spPr>
        <p:txBody>
          <a:bodyPr wrap="square" rtlCol="0" anchor="t">
            <a:spAutoFit/>
          </a:bodyPr>
          <a:lstStyle/>
          <a:p>
            <a:pPr algn="ctr"/>
            <a:r>
              <a:rPr lang="en-US" altLang="zh-CN" sz="2000" b="1" dirty="0">
                <a:ln/>
                <a:solidFill>
                  <a:schemeClr val="accent1"/>
                </a:solidFill>
                <a:effectLst>
                  <a:outerShdw blurRad="38100" dist="25400" dir="5400000" algn="ctr" rotWithShape="0">
                    <a:srgbClr val="6E747A">
                      <a:alpha val="43000"/>
                    </a:srgbClr>
                  </a:outerShdw>
                </a:effectLst>
              </a:rPr>
              <a:t>some important figures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5179704-EFDC-584D-9064-A59D55EEFD70}" type="slidenum">
              <a:rPr kumimoji="1" lang="zh-CN" altLang="en-US" smtClean="0"/>
              <a:t>9</a:t>
            </a:fld>
            <a:endParaRPr kumimoji="1" lang="zh-CN" altLang="en-US"/>
          </a:p>
        </p:txBody>
      </p:sp>
      <p:sp>
        <p:nvSpPr>
          <p:cNvPr id="3" name="文本框 2"/>
          <p:cNvSpPr txBox="1"/>
          <p:nvPr/>
        </p:nvSpPr>
        <p:spPr>
          <a:xfrm>
            <a:off x="3667492" y="-24384"/>
            <a:ext cx="4857115" cy="583565"/>
          </a:xfrm>
          <a:prstGeom prst="rect">
            <a:avLst/>
          </a:prstGeom>
          <a:noFill/>
        </p:spPr>
        <p:txBody>
          <a:bodyPr wrap="none" rtlCol="0">
            <a:spAutoFit/>
          </a:bodyPr>
          <a:lstStyle/>
          <a:p>
            <a:pPr algn="ctr"/>
            <a:r>
              <a:rPr kumimoji="1" lang="en-US" altLang="zh-CN" sz="3200" b="1" dirty="0">
                <a:solidFill>
                  <a:srgbClr val="0070C0"/>
                </a:solidFill>
                <a:latin typeface="Times New Roman" panose="02020503050405090304" pitchFamily="18" charset="0"/>
                <a:cs typeface="Times New Roman" panose="02020503050405090304" pitchFamily="18" charset="0"/>
              </a:rPr>
              <a:t>Phosphorylation of glucose</a:t>
            </a:r>
          </a:p>
        </p:txBody>
      </p:sp>
      <p:pic>
        <p:nvPicPr>
          <p:cNvPr id="4" name="图片 3"/>
          <p:cNvPicPr>
            <a:picLocks noChangeAspect="1"/>
          </p:cNvPicPr>
          <p:nvPr/>
        </p:nvPicPr>
        <p:blipFill>
          <a:blip r:embed="rId3"/>
          <a:stretch>
            <a:fillRect/>
          </a:stretch>
        </p:blipFill>
        <p:spPr>
          <a:xfrm>
            <a:off x="6065520" y="559435"/>
            <a:ext cx="5651500" cy="3060700"/>
          </a:xfrm>
          <a:prstGeom prst="rect">
            <a:avLst/>
          </a:prstGeom>
        </p:spPr>
      </p:pic>
      <p:sp>
        <p:nvSpPr>
          <p:cNvPr id="5" name="文本框 4"/>
          <p:cNvSpPr txBox="1"/>
          <p:nvPr/>
        </p:nvSpPr>
        <p:spPr>
          <a:xfrm>
            <a:off x="30480" y="848360"/>
            <a:ext cx="6442075" cy="5631180"/>
          </a:xfrm>
          <a:prstGeom prst="rect">
            <a:avLst/>
          </a:prstGeom>
          <a:noFill/>
        </p:spPr>
        <p:txBody>
          <a:bodyPr wrap="square" rtlCol="0">
            <a:spAutoFit/>
          </a:bodyPr>
          <a:lstStyle/>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Irreversible</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The reaction consumes an ATP</a:t>
            </a:r>
          </a:p>
          <a:p>
            <a:pPr marL="285750" indent="-285750" algn="l">
              <a:buFont typeface="Arial" panose="020B0604020202090204" pitchFamily="34" charset="0"/>
              <a:buChar char="•"/>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Requires Mg2+ for the kinase's activity (using MgATP2- but not ATP4- as substrate)</a:t>
            </a:r>
          </a:p>
          <a:p>
            <a:pPr indent="0" algn="l">
              <a:buFont typeface="Arial" panose="020B0604020202090204" pitchFamily="34" charset="0"/>
              <a:buNone/>
            </a:pPr>
            <a:endParaRPr kumimoji="1" lang="en-US" altLang="zh-CN" sz="2400"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r>
              <a:rPr kumimoji="1" lang="en-US" altLang="zh-CN" sz="2400" b="1" dirty="0">
                <a:latin typeface="Times New Roman" panose="02020503050405090304" pitchFamily="18" charset="0"/>
                <a:cs typeface="Times New Roman" panose="02020503050405090304" pitchFamily="18" charset="0"/>
              </a:rPr>
              <a:t>Hexokinase has four isozymes, among which the fourth one in hepatocytes (glucokinase) has many unique characteristics, such as extremely high Km and resistence to G-6-P inhibition</a:t>
            </a: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a:p>
            <a:pPr marL="285750" indent="-285750" algn="l">
              <a:buFont typeface="Arial" panose="020B0604020202090204" pitchFamily="34" charset="0"/>
              <a:buChar char="•"/>
            </a:pPr>
            <a:endParaRPr kumimoji="1" lang="en-US" altLang="zh-CN" b="1" dirty="0">
              <a:latin typeface="Times New Roman" panose="02020503050405090304" pitchFamily="18" charset="0"/>
              <a:cs typeface="Times New Roman" panose="02020503050405090304" pitchFamily="18" charset="0"/>
            </a:endParaRPr>
          </a:p>
        </p:txBody>
      </p:sp>
      <p:pic>
        <p:nvPicPr>
          <p:cNvPr id="7" name="图片 6"/>
          <p:cNvPicPr>
            <a:picLocks noChangeAspect="1"/>
          </p:cNvPicPr>
          <p:nvPr/>
        </p:nvPicPr>
        <p:blipFill>
          <a:blip r:embed="rId4"/>
          <a:stretch>
            <a:fillRect/>
          </a:stretch>
        </p:blipFill>
        <p:spPr>
          <a:xfrm>
            <a:off x="7131050" y="3717290"/>
            <a:ext cx="4774565" cy="2988945"/>
          </a:xfrm>
          <a:prstGeom prst="rect">
            <a:avLst/>
          </a:prstGeom>
        </p:spPr>
      </p:pic>
      <p:sp>
        <p:nvSpPr>
          <p:cNvPr id="35" name="操作按钮: 后退或上一个 34">
            <a:hlinkClick r:id="rId5" action="ppaction://hlinksldjump" highlightClick="1"/>
          </p:cNvPr>
          <p:cNvSpPr/>
          <p:nvPr/>
        </p:nvSpPr>
        <p:spPr>
          <a:xfrm>
            <a:off x="30433" y="622878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8"/>
  <p:tag name="KSO_WM_TEMPLATE_CATEGORY" val="diagram"/>
  <p:tag name="KSO_WM_TEMPLATE_INDEX" val="20188036"/>
  <p:tag name="KSO_WM_UNIT_LAYERLEVEL" val="1_1"/>
  <p:tag name="KSO_WM_TAG_VERSION" val="1.0"/>
  <p:tag name="KSO_WM_BEAUTIFY_FLAG" val="#wm#"/>
  <p:tag name="KSO_WM_UNIT_TYPE" val="n_i"/>
  <p:tag name="KSO_WM_UNIT_INDEX" val="1_8"/>
  <p:tag name="KSO_WM_UNIT_COLOR_SCHEME_SHAPE_ID" val="42"/>
  <p:tag name="KSO_WM_UNIT_COLOR_SCHEME_PARENT_PAGE" val="0_5"/>
  <p:tag name="KSO_WM_UNIT_DECOLORIZATION" val="1"/>
  <p:tag name="KSO_WM_UNIT_LINE_FORE_SCHEMECOLOR_INDEX" val="13"/>
  <p:tag name="KSO_WM_UNIT_LINE_FILL_TYPE" val="2"/>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4_3"/>
  <p:tag name="KSO_WM_UNIT_ID" val="diagram20188036_5*n_h_h_i*1_2_4_3"/>
  <p:tag name="KSO_WM_TEMPLATE_CATEGORY" val="diagram"/>
  <p:tag name="KSO_WM_TEMPLATE_INDEX" val="20188036"/>
  <p:tag name="KSO_WM_UNIT_LAYERLEVEL" val="1_1_1_1"/>
  <p:tag name="KSO_WM_TAG_VERSION" val="1.0"/>
  <p:tag name="KSO_WM_BEAUTIFY_FLAG" val="#wm#"/>
  <p:tag name="KSO_WM_UNIT_COLOR_SCHEME_SHAPE_ID" val="16"/>
  <p:tag name="KSO_WM_UNIT_COLOR_SCHEME_PARENT_PAGE" val="0_5"/>
  <p:tag name="KSO_WM_UNIT_FILL_FORE_SCHEMECOLOR_INDEX" val="8"/>
  <p:tag name="KSO_WM_UNIT_FILL_TYPE" val="1"/>
  <p:tag name="KSO_WM_UNIT_LINE_FORE_SCHEMECOLOR_INDEX" val="14"/>
  <p:tag name="KSO_WM_UNIT_LINE_FILL_TYPE" val="2"/>
  <p:tag name="KSO_WM_UNIT_TEXT_FILL_FORE_SCHEMECOLOR_INDEX" val="2"/>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a*1_2_1_1"/>
  <p:tag name="KSO_WM_TEMPLATE_CATEGORY" val="diagram"/>
  <p:tag name="KSO_WM_TEMPLATE_INDEX" val="20188036"/>
  <p:tag name="KSO_WM_UNIT_LAYERLEVEL" val="1_1_1_1"/>
  <p:tag name="KSO_WM_TAG_VERSION" val="1.0"/>
  <p:tag name="KSO_WM_BEAUTIFY_FLAG" val="#wm#"/>
  <p:tag name="KSO_WM_UNIT_ISCONTENTSTITLE" val="0"/>
  <p:tag name="KSO_WM_UNIT_PRESET_TEXT" val="添加标题"/>
  <p:tag name="KSO_WM_UNIT_VALUE" val="10"/>
  <p:tag name="KSO_WM_UNIT_TYPE" val="n_h_h_a"/>
  <p:tag name="KSO_WM_UNIT_INDEX" val="1_2_1_1"/>
  <p:tag name="KSO_WM_UNIT_NOCLEAR" val="0"/>
  <p:tag name="KSO_WM_UNIT_COLOR_SCHEME_SHAPE_ID" val="7"/>
  <p:tag name="KSO_WM_UNIT_COLOR_SCHEME_PARENT_PAGE" val="0_5"/>
  <p:tag name="KSO_WM_UNIT_TEXT_FILL_FORE_SCHEMECOLOR_INDEX" val="5"/>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a*1_2_4_1"/>
  <p:tag name="KSO_WM_TEMPLATE_CATEGORY" val="diagram"/>
  <p:tag name="KSO_WM_TEMPLATE_INDEX" val="20188036"/>
  <p:tag name="KSO_WM_UNIT_LAYERLEVEL" val="1_1_1_1"/>
  <p:tag name="KSO_WM_TAG_VERSION" val="1.0"/>
  <p:tag name="KSO_WM_BEAUTIFY_FLAG" val="#wm#"/>
  <p:tag name="KSO_WM_UNIT_ISCONTENTSTITLE" val="0"/>
  <p:tag name="KSO_WM_UNIT_PRESET_TEXT" val="添加标题"/>
  <p:tag name="KSO_WM_UNIT_VALUE" val="10"/>
  <p:tag name="KSO_WM_UNIT_TYPE" val="n_h_h_a"/>
  <p:tag name="KSO_WM_UNIT_INDEX" val="1_2_4_1"/>
  <p:tag name="KSO_WM_UNIT_NOCLEAR" val="0"/>
  <p:tag name="KSO_WM_UNIT_COLOR_SCHEME_SHAPE_ID" val="29"/>
  <p:tag name="KSO_WM_UNIT_COLOR_SCHEME_PARENT_PAGE" val="0_5"/>
  <p:tag name="KSO_WM_UNIT_TEXT_FILL_FORE_SCHEMECOLOR_INDEX" val="8"/>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1_1"/>
  <p:tag name="KSO_WM_TEMPLATE_CATEGORY" val="diagram"/>
  <p:tag name="KSO_WM_TEMPLATE_INDEX" val="20188036"/>
  <p:tag name="KSO_WM_UNIT_LAYERLEVEL" val="1_1_1_1"/>
  <p:tag name="KSO_WM_TAG_VERSION" val="1.0"/>
  <p:tag name="KSO_WM_BEAUTIFY_FLAG" val="#wm#"/>
  <p:tag name="KSO_WM_UNIT_TYPE" val="n_h_h_i"/>
  <p:tag name="KSO_WM_UNIT_INDEX" val="1_2_1_1"/>
  <p:tag name="KSO_WM_UNIT_COLOR_SCHEME_SHAPE_ID" val="33"/>
  <p:tag name="KSO_WM_UNIT_COLOR_SCHEME_PARENT_PAGE" val="0_5"/>
  <p:tag name="KSO_WM_UNIT_DECOLORIZATION" val="1"/>
  <p:tag name="KSO_WM_UNIT_LINE_FORE_SCHEMECOLOR_INDEX" val="13"/>
  <p:tag name="KSO_WM_UNIT_LINE_FILL_TYPE" val="2"/>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5_1"/>
  <p:tag name="KSO_WM_UNIT_ID" val="diagram20188036_5*n_h_h_i*1_2_5_1"/>
  <p:tag name="KSO_WM_TEMPLATE_CATEGORY" val="diagram"/>
  <p:tag name="KSO_WM_TEMPLATE_INDEX" val="20188036"/>
  <p:tag name="KSO_WM_UNIT_LAYERLEVEL" val="1_1_1_1"/>
  <p:tag name="KSO_WM_TAG_VERSION" val="1.0"/>
  <p:tag name="KSO_WM_BEAUTIFY_FLAG" val="#wm#"/>
  <p:tag name="KSO_WM_UNIT_COLOR_SCHEME_SHAPE_ID" val="30"/>
  <p:tag name="KSO_WM_UNIT_COLOR_SCHEME_PARENT_PAGE" val="0_5"/>
  <p:tag name="KSO_WM_UNIT_FILL_FORE_SCHEMECOLOR_INDEX" val="9"/>
  <p:tag name="KSO_WM_UNIT_FILL_TYPE" val="1"/>
  <p:tag name="KSO_WM_UNIT_LINE_FORE_SCHEMECOLOR_INDEX" val="14"/>
  <p:tag name="KSO_WM_UNIT_LINE_FILL_TYPE" val="2"/>
  <p:tag name="KSO_WM_UNIT_TEXT_FILL_FORE_SCHEMECOLOR_INDEX" val="2"/>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a*1_2_5_1"/>
  <p:tag name="KSO_WM_TEMPLATE_CATEGORY" val="diagram"/>
  <p:tag name="KSO_WM_TEMPLATE_INDEX" val="20188036"/>
  <p:tag name="KSO_WM_UNIT_LAYERLEVEL" val="1_1_1_1"/>
  <p:tag name="KSO_WM_TAG_VERSION" val="1.0"/>
  <p:tag name="KSO_WM_BEAUTIFY_FLAG" val="#wm#"/>
  <p:tag name="KSO_WM_UNIT_ISCONTENTSTITLE" val="0"/>
  <p:tag name="KSO_WM_UNIT_PRESET_TEXT" val="添加标题"/>
  <p:tag name="KSO_WM_UNIT_VALUE" val="10"/>
  <p:tag name="KSO_WM_UNIT_TYPE" val="n_h_h_a"/>
  <p:tag name="KSO_WM_UNIT_INDEX" val="1_2_5_1"/>
  <p:tag name="KSO_WM_UNIT_NOCLEAR" val="0"/>
  <p:tag name="KSO_WM_UNIT_COLOR_SCHEME_SHAPE_ID" val="36"/>
  <p:tag name="KSO_WM_UNIT_COLOR_SCHEME_PARENT_PAGE" val="0_5"/>
  <p:tag name="KSO_WM_UNIT_TEXT_FILL_FORE_SCHEMECOLOR_INDEX" val="9"/>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2_1"/>
  <p:tag name="KSO_WM_UNIT_ID" val="diagram20188036_5*n_h_h_i*1_2_2_1"/>
  <p:tag name="KSO_WM_TEMPLATE_CATEGORY" val="diagram"/>
  <p:tag name="KSO_WM_TEMPLATE_INDEX" val="20188036"/>
  <p:tag name="KSO_WM_UNIT_LAYERLEVEL" val="1_1_1_1"/>
  <p:tag name="KSO_WM_TAG_VERSION" val="1.0"/>
  <p:tag name="KSO_WM_BEAUTIFY_FLAG" val="#wm#"/>
  <p:tag name="KSO_WM_UNIT_COLOR_SCHEME_SHAPE_ID" val="41"/>
  <p:tag name="KSO_WM_UNIT_COLOR_SCHEME_PARENT_PAGE" val="0_5"/>
  <p:tag name="KSO_WM_UNIT_FILL_FORE_SCHEMECOLOR_INDEX" val="6"/>
  <p:tag name="KSO_WM_UNIT_FILL_TYPE" val="1"/>
  <p:tag name="KSO_WM_UNIT_LINE_FORE_SCHEMECOLOR_INDEX" val="14"/>
  <p:tag name="KSO_WM_UNIT_LINE_FILL_TYPE" val="2"/>
  <p:tag name="KSO_WM_UNIT_TEXT_FILL_FORE_SCHEMECOLOR_INDEX" val="2"/>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2_3"/>
  <p:tag name="KSO_WM_UNIT_ID" val="diagram20188036_5*n_h_h_i*1_2_2_3"/>
  <p:tag name="KSO_WM_TEMPLATE_CATEGORY" val="diagram"/>
  <p:tag name="KSO_WM_TEMPLATE_INDEX" val="20188036"/>
  <p:tag name="KSO_WM_UNIT_LAYERLEVEL" val="1_1_1_1"/>
  <p:tag name="KSO_WM_TAG_VERSION" val="1.0"/>
  <p:tag name="KSO_WM_BEAUTIFY_FLAG" val="#wm#"/>
  <p:tag name="KSO_WM_UNIT_COLOR_SCHEME_SHAPE_ID" val="17"/>
  <p:tag name="KSO_WM_UNIT_COLOR_SCHEME_PARENT_PAGE" val="0_5"/>
  <p:tag name="KSO_WM_UNIT_FILL_FORE_SCHEMECOLOR_INDEX" val="14"/>
  <p:tag name="KSO_WM_UNIT_FILL_TYPE" val="1"/>
  <p:tag name="KSO_WM_UNIT_TEXT_FILL_FORE_SCHEMECOLOR_INDEX" val="13"/>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2_2"/>
  <p:tag name="KSO_WM_TEMPLATE_CATEGORY" val="diagram"/>
  <p:tag name="KSO_WM_TEMPLATE_INDEX" val="20188036"/>
  <p:tag name="KSO_WM_UNIT_LAYERLEVEL" val="1_1_1_1"/>
  <p:tag name="KSO_WM_TAG_VERSION" val="1.0"/>
  <p:tag name="KSO_WM_BEAUTIFY_FLAG" val="#wm#"/>
  <p:tag name="KSO_WM_UNIT_TYPE" val="n_h_h_i"/>
  <p:tag name="KSO_WM_UNIT_INDEX" val="1_2_2_2"/>
  <p:tag name="KSO_WM_UNIT_COLOR_SCHEME_SHAPE_ID" val="43"/>
  <p:tag name="KSO_WM_UNIT_COLOR_SCHEME_PARENT_PAGE" val="0_5"/>
  <p:tag name="KSO_WM_UNIT_DECOLORIZATION" val="1"/>
  <p:tag name="KSO_WM_UNIT_LINE_FORE_SCHEMECOLOR_INDEX" val="13"/>
  <p:tag name="KSO_WM_UNIT_LINE_FILL_TYPE" val="2"/>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a*1_2_3_1"/>
  <p:tag name="KSO_WM_TEMPLATE_CATEGORY" val="diagram"/>
  <p:tag name="KSO_WM_TEMPLATE_INDEX" val="20188036"/>
  <p:tag name="KSO_WM_UNIT_LAYERLEVEL" val="1_1_1_1"/>
  <p:tag name="KSO_WM_TAG_VERSION" val="1.0"/>
  <p:tag name="KSO_WM_BEAUTIFY_FLAG" val="#wm#"/>
  <p:tag name="KSO_WM_UNIT_ISCONTENTSTITLE" val="0"/>
  <p:tag name="KSO_WM_UNIT_PRESET_TEXT" val="添加标题"/>
  <p:tag name="KSO_WM_UNIT_VALUE" val="10"/>
  <p:tag name="KSO_WM_UNIT_TYPE" val="n_h_h_a"/>
  <p:tag name="KSO_WM_UNIT_INDEX" val="1_2_3_1"/>
  <p:tag name="KSO_WM_UNIT_NOCLEAR" val="0"/>
  <p:tag name="KSO_WM_UNIT_COLOR_SCHEME_SHAPE_ID" val="45"/>
  <p:tag name="KSO_WM_UNIT_COLOR_SCHEME_PARENT_PAGE" val="0_5"/>
  <p:tag name="KSO_WM_UNIT_TEXT_FILL_FORE_SCHEMECOLOR_INDEX" val="7"/>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UNIT_ISCONTENTSTITLE" val="0"/>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188036_5*n_h_i*1_1_1"/>
  <p:tag name="KSO_WM_TEMPLATE_CATEGORY" val="diagram"/>
  <p:tag name="KSO_WM_TEMPLATE_INDEX" val="20188036"/>
  <p:tag name="KSO_WM_UNIT_LAYERLEVEL" val="1_1_1"/>
  <p:tag name="KSO_WM_TAG_VERSION" val="1.0"/>
  <p:tag name="KSO_WM_BEAUTIFY_FLAG" val="#wm#"/>
  <p:tag name="KSO_WM_UNIT_COLOR_SCHEME_SHAPE_ID" val="5"/>
  <p:tag name="KSO_WM_UNIT_COLOR_SCHEME_PARENT_PAGE" val="0_5"/>
  <p:tag name="KSO_WM_UNIT_FILL_FORE_SCHEMECOLOR_INDEX" val="14"/>
  <p:tag name="KSO_WM_UNIT_FILL_TYPE" val="1"/>
  <p:tag name="KSO_WM_UNIT_LINE_FORE_SCHEMECOLOR_INDEX" val="5"/>
  <p:tag name="KSO_WM_UNIT_LINE_FILL_TYPE" val="2"/>
  <p:tag name="KSO_WM_UNIT_TEXT_FILL_FORE_SCHEMECOLOR_INDEX" val="13"/>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5_2"/>
  <p:tag name="KSO_WM_TEMPLATE_CATEGORY" val="diagram"/>
  <p:tag name="KSO_WM_TEMPLATE_INDEX" val="20188036"/>
  <p:tag name="KSO_WM_UNIT_LAYERLEVEL" val="1_1_1_1"/>
  <p:tag name="KSO_WM_TAG_VERSION" val="1.0"/>
  <p:tag name="KSO_WM_BEAUTIFY_FLAG" val="#wm#"/>
  <p:tag name="KSO_WM_UNIT_TYPE" val="n_h_h_i"/>
  <p:tag name="KSO_WM_UNIT_INDEX" val="1_2_5_2"/>
  <p:tag name="KSO_WM_UNIT_COLOR_SCHEME_SHAPE_ID" val="52"/>
  <p:tag name="KSO_WM_UNIT_COLOR_SCHEME_PARENT_PAGE" val="0_5"/>
  <p:tag name="KSO_WM_UNIT_FILL_FORE_SCHEMECOLOR_INDEX" val="14"/>
  <p:tag name="KSO_WM_UNIT_FILL_TYPE" val="1"/>
  <p:tag name="KSO_WM_UNIT_TEXT_FILL_FORE_SCHEMECOLOR_INDEX" val="13"/>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4_1"/>
  <p:tag name="KSO_WM_TEMPLATE_CATEGORY" val="diagram"/>
  <p:tag name="KSO_WM_TEMPLATE_INDEX" val="20188036"/>
  <p:tag name="KSO_WM_UNIT_LAYERLEVEL" val="1_1_1_1"/>
  <p:tag name="KSO_WM_TAG_VERSION" val="1.0"/>
  <p:tag name="KSO_WM_BEAUTIFY_FLAG" val="#wm#"/>
  <p:tag name="KSO_WM_UNIT_TYPE" val="n_h_h_i"/>
  <p:tag name="KSO_WM_UNIT_INDEX" val="1_2_4_1"/>
  <p:tag name="KSO_WM_UNIT_COLOR_SCHEME_SHAPE_ID" val="47"/>
  <p:tag name="KSO_WM_UNIT_COLOR_SCHEME_PARENT_PAGE" val="0_5"/>
  <p:tag name="KSO_WM_UNIT_DECOLORIZATION" val="1"/>
  <p:tag name="KSO_WM_UNIT_LINE_FORE_SCHEMECOLOR_INDEX" val="13"/>
  <p:tag name="KSO_WM_UNIT_LINE_FILL_TYPE" val="2"/>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3_3"/>
  <p:tag name="KSO_WM_UNIT_ID" val="diagram20188036_5*n_h_h_i*1_2_3_3"/>
  <p:tag name="KSO_WM_TEMPLATE_CATEGORY" val="diagram"/>
  <p:tag name="KSO_WM_TEMPLATE_INDEX" val="20188036"/>
  <p:tag name="KSO_WM_UNIT_LAYERLEVEL" val="1_1_1_1"/>
  <p:tag name="KSO_WM_TAG_VERSION" val="1.0"/>
  <p:tag name="KSO_WM_BEAUTIFY_FLAG" val="#wm#"/>
  <p:tag name="KSO_WM_UNIT_COLOR_SCHEME_SHAPE_ID" val="48"/>
  <p:tag name="KSO_WM_UNIT_COLOR_SCHEME_PARENT_PAGE" val="0_5"/>
  <p:tag name="KSO_WM_UNIT_FILL_FORE_SCHEMECOLOR_INDEX" val="7"/>
  <p:tag name="KSO_WM_UNIT_FILL_TYPE" val="1"/>
  <p:tag name="KSO_WM_UNIT_LINE_FORE_SCHEMECOLOR_INDEX" val="14"/>
  <p:tag name="KSO_WM_UNIT_LINE_FILL_TYPE" val="2"/>
  <p:tag name="KSO_WM_UNIT_TEXT_FILL_FORE_SCHEMECOLOR_INDEX" val="2"/>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3_2"/>
  <p:tag name="KSO_WM_UNIT_ID" val="diagram20188036_5*n_h_h_i*1_2_3_2"/>
  <p:tag name="KSO_WM_TEMPLATE_CATEGORY" val="diagram"/>
  <p:tag name="KSO_WM_TEMPLATE_INDEX" val="20188036"/>
  <p:tag name="KSO_WM_UNIT_LAYERLEVEL" val="1_1_1_1"/>
  <p:tag name="KSO_WM_TAG_VERSION" val="1.0"/>
  <p:tag name="KSO_WM_BEAUTIFY_FLAG" val="#wm#"/>
  <p:tag name="KSO_WM_UNIT_COLOR_SCHEME_SHAPE_ID" val="31"/>
  <p:tag name="KSO_WM_UNIT_COLOR_SCHEME_PARENT_PAGE" val="0_5"/>
  <p:tag name="KSO_WM_UNIT_FILL_FORE_SCHEMECOLOR_INDEX" val="14"/>
  <p:tag name="KSO_WM_UNIT_FILL_TYPE" val="1"/>
  <p:tag name="KSO_WM_UNIT_TEXT_FILL_FORE_SCHEMECOLOR_INDEX" val="13"/>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3_1"/>
  <p:tag name="KSO_WM_TEMPLATE_CATEGORY" val="diagram"/>
  <p:tag name="KSO_WM_TEMPLATE_INDEX" val="20188036"/>
  <p:tag name="KSO_WM_UNIT_LAYERLEVEL" val="1_1_1_1"/>
  <p:tag name="KSO_WM_TAG_VERSION" val="1.0"/>
  <p:tag name="KSO_WM_BEAUTIFY_FLAG" val="#wm#"/>
  <p:tag name="KSO_WM_UNIT_TYPE" val="n_h_h_i"/>
  <p:tag name="KSO_WM_UNIT_INDEX" val="1_2_3_1"/>
  <p:tag name="KSO_WM_UNIT_COLOR_SCHEME_SHAPE_ID" val="50"/>
  <p:tag name="KSO_WM_UNIT_COLOR_SCHEME_PARENT_PAGE" val="0_5"/>
  <p:tag name="KSO_WM_UNIT_DECOLORIZATION" val="1"/>
  <p:tag name="KSO_WM_UNIT_LINE_FORE_SCHEMECOLOR_INDEX" val="13"/>
  <p:tag name="KSO_WM_UNIT_LINE_FILL_TYPE" val="2"/>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4_2"/>
  <p:tag name="KSO_WM_TEMPLATE_CATEGORY" val="diagram"/>
  <p:tag name="KSO_WM_TEMPLATE_INDEX" val="20188036"/>
  <p:tag name="KSO_WM_UNIT_LAYERLEVEL" val="1_1_1_1"/>
  <p:tag name="KSO_WM_TAG_VERSION" val="1.0"/>
  <p:tag name="KSO_WM_BEAUTIFY_FLAG" val="#wm#"/>
  <p:tag name="KSO_WM_UNIT_TYPE" val="n_h_h_i"/>
  <p:tag name="KSO_WM_UNIT_INDEX" val="1_2_4_2"/>
  <p:tag name="KSO_WM_UNIT_COLOR_SCHEME_SHAPE_ID" val="53"/>
  <p:tag name="KSO_WM_UNIT_COLOR_SCHEME_PARENT_PAGE" val="0_5"/>
  <p:tag name="KSO_WM_UNIT_FILL_FORE_SCHEMECOLOR_INDEX" val="14"/>
  <p:tag name="KSO_WM_UNI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a*1_2_2_1"/>
  <p:tag name="KSO_WM_TEMPLATE_CATEGORY" val="diagram"/>
  <p:tag name="KSO_WM_TEMPLATE_INDEX" val="20188036"/>
  <p:tag name="KSO_WM_UNIT_LAYERLEVEL" val="1_1_1_1"/>
  <p:tag name="KSO_WM_TAG_VERSION" val="1.0"/>
  <p:tag name="KSO_WM_BEAUTIFY_FLAG" val="#wm#"/>
  <p:tag name="KSO_WM_UNIT_ISCONTENTSTITLE" val="0"/>
  <p:tag name="KSO_WM_UNIT_PRESET_TEXT" val="添加标题"/>
  <p:tag name="KSO_WM_UNIT_VALUE" val="10"/>
  <p:tag name="KSO_WM_UNIT_TYPE" val="n_h_h_a"/>
  <p:tag name="KSO_WM_UNIT_INDEX" val="1_2_2_1"/>
  <p:tag name="KSO_WM_UNIT_NOCLEAR" val="0"/>
  <p:tag name="KSO_WM_UNIT_COLOR_SCHEME_SHAPE_ID" val="55"/>
  <p:tag name="KSO_WM_UNIT_COLOR_SCHEME_PARENT_PAGE" val="0_5"/>
  <p:tag name="KSO_WM_UNIT_TEXT_FILL_FORE_SCHEMECOLOR_INDEX" val="6"/>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h_h_i*1_2_5_3"/>
  <p:tag name="KSO_WM_TEMPLATE_CATEGORY" val="diagram"/>
  <p:tag name="KSO_WM_TEMPLATE_INDEX" val="20188036"/>
  <p:tag name="KSO_WM_UNIT_LAYERLEVEL" val="1_1_1_1"/>
  <p:tag name="KSO_WM_TAG_VERSION" val="1.0"/>
  <p:tag name="KSO_WM_BEAUTIFY_FLAG" val="#wm#"/>
  <p:tag name="KSO_WM_UNIT_TYPE" val="n_h_h_i"/>
  <p:tag name="KSO_WM_UNIT_INDEX" val="1_2_5_3"/>
  <p:tag name="KSO_WM_UNIT_COLOR_SCHEME_SHAPE_ID" val="46"/>
  <p:tag name="KSO_WM_UNIT_COLOR_SCHEME_PARENT_PAGE" val="0_5"/>
  <p:tag name="KSO_WM_UNIT_DECOLORIZATION" val="1"/>
  <p:tag name="KSO_WM_UNIT_LINE_FORE_SCHEMECOLOR_INDEX" val="13"/>
  <p:tag name="KSO_WM_UNIT_LINE_FILL_TYPE" val="2"/>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i"/>
  <p:tag name="KSO_WM_UNIT_INDEX" val="1_1"/>
  <p:tag name="KSO_WM_UNIT_ID" val="diagram20188036_5*n_i*1_1"/>
  <p:tag name="KSO_WM_TEMPLATE_CATEGORY" val="diagram"/>
  <p:tag name="KSO_WM_TEMPLATE_INDEX" val="20188036"/>
  <p:tag name="KSO_WM_UNIT_LAYERLEVEL" val="1_1"/>
  <p:tag name="KSO_WM_TAG_VERSION" val="1.0"/>
  <p:tag name="KSO_WM_BEAUTIFY_FLAG" val="#wm#"/>
  <p:tag name="KSO_WM_UNIT_COLOR_SCHEME_SHAPE_ID" val="12"/>
  <p:tag name="KSO_WM_UNIT_COLOR_SCHEME_PARENT_PAGE" val="0_5"/>
  <p:tag name="KSO_WM_UNIT_DECOLORIZATION" val="1"/>
  <p:tag name="KSO_WM_UNIT_LINE_FORE_SCHEMECOLOR_INDEX" val="14"/>
  <p:tag name="KSO_WM_UNIT_LINE_FILL_TYPE" val="2"/>
</p:tagLst>
</file>

<file path=ppt/tags/tag29.xml><?xml version="1.0" encoding="utf-8"?>
<p:tagLst xmlns:a="http://schemas.openxmlformats.org/drawingml/2006/main" xmlns:r="http://schemas.openxmlformats.org/officeDocument/2006/relationships" xmlns:p="http://schemas.openxmlformats.org/presentationml/2006/main">
  <p:tag name="KSO_WM_UNIT_TABLE_BEAUTIFY" val="smartTable{96bed6aa-1050-480c-9eef-d808637d6992}"/>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2"/>
  <p:tag name="KSO_WM_TEMPLATE_CATEGORY" val="diagram"/>
  <p:tag name="KSO_WM_TEMPLATE_INDEX" val="20188036"/>
  <p:tag name="KSO_WM_UNIT_LAYERLEVEL" val="1_1"/>
  <p:tag name="KSO_WM_TAG_VERSION" val="1.0"/>
  <p:tag name="KSO_WM_BEAUTIFY_FLAG" val="#wm#"/>
  <p:tag name="KSO_WM_UNIT_TYPE" val="n_i"/>
  <p:tag name="KSO_WM_UNIT_INDEX" val="1_2"/>
  <p:tag name="KSO_WM_UNIT_COLOR_SCHEME_SHAPE_ID" val="65"/>
  <p:tag name="KSO_WM_UNIT_COLOR_SCHEME_PARENT_PAGE" val="0_5"/>
  <p:tag name="KSO_WM_UNIT_DECOLORIZATION" val="1"/>
  <p:tag name="KSO_WM_UNIT_LINE_FORE_SCHEMECOLOR_INDEX" val="13"/>
  <p:tag name="KSO_WM_UNIT_LINE_FILL_TYPE" val="2"/>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4"/>
  <p:tag name="KSO_WM_TEMPLATE_CATEGORY" val="diagram"/>
  <p:tag name="KSO_WM_TEMPLATE_INDEX" val="20188036"/>
  <p:tag name="KSO_WM_UNIT_LAYERLEVEL" val="1_1"/>
  <p:tag name="KSO_WM_TAG_VERSION" val="1.0"/>
  <p:tag name="KSO_WM_BEAUTIFY_FLAG" val="#wm#"/>
  <p:tag name="KSO_WM_UNIT_TYPE" val="n_i"/>
  <p:tag name="KSO_WM_UNIT_INDEX" val="1_4"/>
  <p:tag name="KSO_WM_UNIT_COLOR_SCHEME_SHAPE_ID" val="64"/>
  <p:tag name="KSO_WM_UNIT_COLOR_SCHEME_PARENT_PAGE" val="0_5"/>
  <p:tag name="KSO_WM_UNIT_DECOLORIZATION" val="1"/>
  <p:tag name="KSO_WM_UNIT_LINE_FORE_SCHEMECOLOR_INDEX" val="13"/>
  <p:tag name="KSO_WM_UNIT_LINE_FILL_TYPE" val="2"/>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5"/>
  <p:tag name="KSO_WM_TEMPLATE_CATEGORY" val="diagram"/>
  <p:tag name="KSO_WM_TEMPLATE_INDEX" val="20188036"/>
  <p:tag name="KSO_WM_UNIT_LAYERLEVEL" val="1_1"/>
  <p:tag name="KSO_WM_TAG_VERSION" val="1.0"/>
  <p:tag name="KSO_WM_BEAUTIFY_FLAG" val="#wm#"/>
  <p:tag name="KSO_WM_UNIT_TYPE" val="n_i"/>
  <p:tag name="KSO_WM_UNIT_INDEX" val="1_5"/>
  <p:tag name="KSO_WM_UNIT_COLOR_SCHEME_SHAPE_ID" val="63"/>
  <p:tag name="KSO_WM_UNIT_COLOR_SCHEME_PARENT_PAGE" val="0_5"/>
  <p:tag name="KSO_WM_UNIT_DECOLORIZATION" val="1"/>
  <p:tag name="KSO_WM_UNIT_LINE_FORE_SCHEMECOLOR_INDEX" val="13"/>
  <p:tag name="KSO_WM_UNIT_LINE_FILL_TYPE" val="2"/>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6"/>
  <p:tag name="KSO_WM_TEMPLATE_CATEGORY" val="diagram"/>
  <p:tag name="KSO_WM_TEMPLATE_INDEX" val="20188036"/>
  <p:tag name="KSO_WM_UNIT_LAYERLEVEL" val="1_1"/>
  <p:tag name="KSO_WM_TAG_VERSION" val="1.0"/>
  <p:tag name="KSO_WM_BEAUTIFY_FLAG" val="#wm#"/>
  <p:tag name="KSO_WM_UNIT_TYPE" val="n_i"/>
  <p:tag name="KSO_WM_UNIT_INDEX" val="1_6"/>
  <p:tag name="KSO_WM_UNIT_COLOR_SCHEME_SHAPE_ID" val="62"/>
  <p:tag name="KSO_WM_UNIT_COLOR_SCHEME_PARENT_PAGE" val="0_5"/>
  <p:tag name="KSO_WM_UNIT_DECOLORIZATION" val="1"/>
  <p:tag name="KSO_WM_UNIT_LINE_FORE_SCHEMECOLOR_INDEX" val="13"/>
  <p:tag name="KSO_WM_UNIT_LINE_FILL_TYPE" val="2"/>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ID" val="diagram20188036_5*n_i*1_7"/>
  <p:tag name="KSO_WM_TEMPLATE_CATEGORY" val="diagram"/>
  <p:tag name="KSO_WM_TEMPLATE_INDEX" val="20188036"/>
  <p:tag name="KSO_WM_UNIT_LAYERLEVEL" val="1_1"/>
  <p:tag name="KSO_WM_TAG_VERSION" val="1.0"/>
  <p:tag name="KSO_WM_BEAUTIFY_FLAG" val="#wm#"/>
  <p:tag name="KSO_WM_UNIT_TYPE" val="n_i"/>
  <p:tag name="KSO_WM_UNIT_INDEX" val="1_7"/>
  <p:tag name="KSO_WM_UNIT_COLOR_SCHEME_SHAPE_ID" val="61"/>
  <p:tag name="KSO_WM_UNIT_COLOR_SCHEME_PARENT_PAGE" val="0_5"/>
  <p:tag name="KSO_WM_UNIT_DECOLORIZATION" val="1"/>
  <p:tag name="KSO_WM_UNIT_LINE_FORE_SCHEMECOLOR_INDEX" val="13"/>
  <p:tag name="KSO_WM_UNIT_LINE_FILL_TYPE" val="2"/>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1_2"/>
  <p:tag name="KSO_WM_UNIT_ID" val="diagram20188036_5*n_h_h_i*1_2_1_2"/>
  <p:tag name="KSO_WM_TEMPLATE_CATEGORY" val="diagram"/>
  <p:tag name="KSO_WM_TEMPLATE_INDEX" val="20188036"/>
  <p:tag name="KSO_WM_UNIT_LAYERLEVEL" val="1_1_1_1"/>
  <p:tag name="KSO_WM_TAG_VERSION" val="1.0"/>
  <p:tag name="KSO_WM_BEAUTIFY_FLAG" val="#wm#"/>
  <p:tag name="KSO_WM_UNIT_COLOR_SCHEME_SHAPE_ID" val="18"/>
  <p:tag name="KSO_WM_UNIT_COLOR_SCHEME_PARENT_PAGE" val="0_5"/>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2_1_3"/>
  <p:tag name="KSO_WM_UNIT_ID" val="diagram20188036_5*n_h_h_i*1_2_1_3"/>
  <p:tag name="KSO_WM_TEMPLATE_CATEGORY" val="diagram"/>
  <p:tag name="KSO_WM_TEMPLATE_INDEX" val="20188036"/>
  <p:tag name="KSO_WM_UNIT_LAYERLEVEL" val="1_1_1_1"/>
  <p:tag name="KSO_WM_TAG_VERSION" val="1.0"/>
  <p:tag name="KSO_WM_BEAUTIFY_FLAG" val="#wm#"/>
  <p:tag name="KSO_WM_UNIT_COLOR_SCHEME_SHAPE_ID" val="19"/>
  <p:tag name="KSO_WM_UNIT_COLOR_SCHEME_PARENT_PAGE" val="0_5"/>
  <p:tag name="KSO_WM_UNIT_FILL_FORE_SCHEMECOLOR_INDEX" val="14"/>
  <p:tag name="KSO_WM_UNIT_FILL_TYPE" val="1"/>
  <p:tag name="KSO_WM_UNIT_TEXT_FILL_FORE_SCHEMECOLOR_INDEX" val="13"/>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2700" cmpd="sng">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rtlCol="0">
        <a:spAutoFit/>
      </a:bodyPr>
      <a:lstStyle>
        <a:defPPr algn="l">
          <a:defRPr kumimoji="1" b="1" dirty="0" smtClean="0">
            <a:latin typeface="Times New Roman" panose="02020503050405090304" pitchFamily="18" charset="0"/>
            <a:cs typeface="Times New Roman" panose="02020503050405090304" pitchFamily="18"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2700" cmpd="sng">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rtlCol="0">
        <a:spAutoFit/>
      </a:bodyPr>
      <a:lstStyle>
        <a:defPPr algn="l">
          <a:defRPr kumimoji="1" b="1" dirty="0" smtClean="0">
            <a:latin typeface="Times New Roman" panose="02020503050405090304" pitchFamily="18" charset="0"/>
            <a:cs typeface="Times New Roman" panose="02020503050405090304" pitchFamily="18"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TotalTime>
  <Words>2652</Words>
  <Application>Microsoft Macintosh PowerPoint</Application>
  <PresentationFormat>宽屏</PresentationFormat>
  <Paragraphs>537</Paragraphs>
  <Slides>33</Slides>
  <Notes>33</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33</vt:i4>
      </vt:variant>
    </vt:vector>
  </HeadingPairs>
  <TitlesOfParts>
    <vt:vector size="42" baseType="lpstr">
      <vt:lpstr>等线</vt:lpstr>
      <vt:lpstr>等线 Light</vt:lpstr>
      <vt:lpstr>宋体</vt:lpstr>
      <vt:lpstr>微软雅黑</vt:lpstr>
      <vt:lpstr>Arial</vt:lpstr>
      <vt:lpstr>Calibri</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Price Alex</dc:creator>
  <cp:lastModifiedBy>2487703899@qq.com</cp:lastModifiedBy>
  <cp:revision>68</cp:revision>
  <dcterms:created xsi:type="dcterms:W3CDTF">2020-10-29T15:21:07Z</dcterms:created>
  <dcterms:modified xsi:type="dcterms:W3CDTF">2020-11-15T12:42:40Z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2052-2.7.1.4479</vt:lpwstr>
  </property>
</Properties>
</file>

<file path=docProps/thumbnail.jpeg>
</file>